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5" r:id="rId37"/>
    <p:sldId id="296" r:id="rId38"/>
    <p:sldId id="294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5" r:id="rId57"/>
    <p:sldId id="314" r:id="rId58"/>
    <p:sldId id="316" r:id="rId59"/>
    <p:sldId id="317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11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i="1" smtClean="0"/>
              <a:t>Threshold</a:t>
            </a:r>
            <a:r>
              <a:rPr lang="en-US" i="1" baseline="0" smtClean="0"/>
              <a:t> </a:t>
            </a:r>
            <a:r>
              <a:rPr lang="en-US" i="0" baseline="0" smtClean="0"/>
              <a:t> = </a:t>
            </a:r>
            <a:r>
              <a:rPr lang="en-US" sz="1800" smtClean="0">
                <a:effectLst/>
              </a:rPr>
              <a:t>10</a:t>
            </a:r>
            <a:r>
              <a:rPr lang="en-US" sz="1800" baseline="30000" smtClean="0">
                <a:effectLst/>
              </a:rPr>
              <a:t>-7</a:t>
            </a:r>
            <a:r>
              <a:rPr lang="en-US" i="0" baseline="0" smtClean="0"/>
              <a:t> 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4.6875</c:v>
                </c:pt>
                <c:pt idx="1">
                  <c:v>6.3725490196078427</c:v>
                </c:pt>
                <c:pt idx="2">
                  <c:v>57.352941176470587</c:v>
                </c:pt>
                <c:pt idx="3">
                  <c:v>58.82352941176471</c:v>
                </c:pt>
                <c:pt idx="4">
                  <c:v>97.549019607843135</c:v>
                </c:pt>
                <c:pt idx="5">
                  <c:v>100</c:v>
                </c:pt>
                <c:pt idx="6">
                  <c:v>63.636363636363633</c:v>
                </c:pt>
                <c:pt idx="7">
                  <c:v>64.646464646464651</c:v>
                </c:pt>
                <c:pt idx="8">
                  <c:v>74.747474747474755</c:v>
                </c:pt>
                <c:pt idx="9">
                  <c:v>0</c:v>
                </c:pt>
                <c:pt idx="10">
                  <c:v>93.491124260355036</c:v>
                </c:pt>
                <c:pt idx="11">
                  <c:v>94.117647058823522</c:v>
                </c:pt>
                <c:pt idx="12">
                  <c:v>89.215686274509807</c:v>
                </c:pt>
                <c:pt idx="13">
                  <c:v>95.588235294117652</c:v>
                </c:pt>
                <c:pt idx="14">
                  <c:v>97.058823529411768</c:v>
                </c:pt>
                <c:pt idx="15">
                  <c:v>47.549019607843135</c:v>
                </c:pt>
                <c:pt idx="16">
                  <c:v>98.529411764705884</c:v>
                </c:pt>
                <c:pt idx="17">
                  <c:v>56.862745098039213</c:v>
                </c:pt>
                <c:pt idx="18">
                  <c:v>60.294117647058819</c:v>
                </c:pt>
                <c:pt idx="19">
                  <c:v>16.176470588235293</c:v>
                </c:pt>
                <c:pt idx="20">
                  <c:v>1.4705882352941175</c:v>
                </c:pt>
                <c:pt idx="21">
                  <c:v>59.313725490196077</c:v>
                </c:pt>
                <c:pt idx="22">
                  <c:v>50</c:v>
                </c:pt>
                <c:pt idx="23">
                  <c:v>62.254901960784316</c:v>
                </c:pt>
                <c:pt idx="24">
                  <c:v>16.176470588235293</c:v>
                </c:pt>
                <c:pt idx="25">
                  <c:v>0</c:v>
                </c:pt>
                <c:pt idx="26">
                  <c:v>4.3209876543209873</c:v>
                </c:pt>
                <c:pt idx="27">
                  <c:v>9.4674556213017755</c:v>
                </c:pt>
                <c:pt idx="28">
                  <c:v>0</c:v>
                </c:pt>
                <c:pt idx="29">
                  <c:v>46.078431372549019</c:v>
                </c:pt>
                <c:pt idx="30">
                  <c:v>100</c:v>
                </c:pt>
                <c:pt idx="31">
                  <c:v>26.627218934911244</c:v>
                </c:pt>
                <c:pt idx="32">
                  <c:v>0</c:v>
                </c:pt>
                <c:pt idx="33">
                  <c:v>98.529411764705884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83.97790055248619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19438848"/>
        <c:axId val="-2119438304"/>
      </c:barChart>
      <c:catAx>
        <c:axId val="-2119438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9438304"/>
        <c:crosses val="autoZero"/>
        <c:auto val="1"/>
        <c:lblAlgn val="ctr"/>
        <c:lblOffset val="100"/>
        <c:noMultiLvlLbl val="0"/>
      </c:catAx>
      <c:valAx>
        <c:axId val="-2119438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9438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smtClean="0">
                <a:effectLst/>
              </a:rPr>
              <a:t>Kernel = </a:t>
            </a:r>
            <a:r>
              <a:rPr lang="en-US" sz="1800" b="0" i="1" baseline="0" smtClean="0">
                <a:effectLst/>
              </a:rPr>
              <a:t>Polynomial 3</a:t>
            </a:r>
            <a:endParaRPr lang="en-US" sz="200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0</c:v>
                </c:pt>
                <c:pt idx="1">
                  <c:v>0.49019607843137253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22.222222222222221</c:v>
                </c:pt>
                <c:pt idx="8">
                  <c:v>0</c:v>
                </c:pt>
                <c:pt idx="9">
                  <c:v>0</c:v>
                </c:pt>
                <c:pt idx="10">
                  <c:v>88.757396449704146</c:v>
                </c:pt>
                <c:pt idx="11">
                  <c:v>9.3137254901960791</c:v>
                </c:pt>
                <c:pt idx="12">
                  <c:v>0</c:v>
                </c:pt>
                <c:pt idx="13">
                  <c:v>4.9019607843137258</c:v>
                </c:pt>
                <c:pt idx="14">
                  <c:v>5.8823529411764701</c:v>
                </c:pt>
                <c:pt idx="15">
                  <c:v>91.17647058823529</c:v>
                </c:pt>
                <c:pt idx="16">
                  <c:v>97.549019607843135</c:v>
                </c:pt>
                <c:pt idx="17">
                  <c:v>2.4509803921568629</c:v>
                </c:pt>
                <c:pt idx="18">
                  <c:v>0</c:v>
                </c:pt>
                <c:pt idx="19">
                  <c:v>0</c:v>
                </c:pt>
                <c:pt idx="20">
                  <c:v>54.411764705882348</c:v>
                </c:pt>
                <c:pt idx="21">
                  <c:v>0</c:v>
                </c:pt>
                <c:pt idx="22">
                  <c:v>33.333333333333329</c:v>
                </c:pt>
                <c:pt idx="23">
                  <c:v>14.705882352941178</c:v>
                </c:pt>
                <c:pt idx="24">
                  <c:v>27.450980392156865</c:v>
                </c:pt>
                <c:pt idx="25">
                  <c:v>50.617283950617285</c:v>
                </c:pt>
                <c:pt idx="26">
                  <c:v>29.629629629629626</c:v>
                </c:pt>
                <c:pt idx="27">
                  <c:v>0.59171597633136097</c:v>
                </c:pt>
                <c:pt idx="28">
                  <c:v>5.8823529411764701</c:v>
                </c:pt>
                <c:pt idx="29">
                  <c:v>1.4705882352941175</c:v>
                </c:pt>
                <c:pt idx="30">
                  <c:v>19.444444444444446</c:v>
                </c:pt>
                <c:pt idx="31">
                  <c:v>0</c:v>
                </c:pt>
                <c:pt idx="32">
                  <c:v>0</c:v>
                </c:pt>
                <c:pt idx="33">
                  <c:v>27.941176470588236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100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23803760"/>
        <c:axId val="-2023813552"/>
      </c:barChart>
      <c:catAx>
        <c:axId val="-2023803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23813552"/>
        <c:crosses val="autoZero"/>
        <c:auto val="1"/>
        <c:lblAlgn val="ctr"/>
        <c:lblOffset val="100"/>
        <c:noMultiLvlLbl val="0"/>
      </c:catAx>
      <c:valAx>
        <c:axId val="-2023813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23803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smtClean="0">
                <a:effectLst/>
              </a:rPr>
              <a:t>Kernel = RBF</a:t>
            </a:r>
            <a:endParaRPr lang="en-US" sz="200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78.125</c:v>
                </c:pt>
                <c:pt idx="1">
                  <c:v>79.901960784313729</c:v>
                </c:pt>
                <c:pt idx="2">
                  <c:v>85.294117647058826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85.858585858585855</c:v>
                </c:pt>
                <c:pt idx="8">
                  <c:v>100</c:v>
                </c:pt>
                <c:pt idx="9">
                  <c:v>91.34615384615384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79.901960784313729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74.556213017751489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75.690607734806633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944713280"/>
        <c:axId val="-1944712736"/>
      </c:barChart>
      <c:catAx>
        <c:axId val="-1944713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44712736"/>
        <c:crosses val="autoZero"/>
        <c:auto val="1"/>
        <c:lblAlgn val="ctr"/>
        <c:lblOffset val="100"/>
        <c:noMultiLvlLbl val="0"/>
      </c:catAx>
      <c:valAx>
        <c:axId val="-1944712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44713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i="1" smtClean="0"/>
              <a:t>Threshold</a:t>
            </a:r>
            <a:r>
              <a:rPr lang="en-US" i="1" baseline="0" smtClean="0"/>
              <a:t> </a:t>
            </a:r>
            <a:r>
              <a:rPr lang="en-US" i="0" baseline="0" smtClean="0"/>
              <a:t> = </a:t>
            </a:r>
            <a:r>
              <a:rPr lang="en-US" sz="1800" smtClean="0">
                <a:effectLst/>
              </a:rPr>
              <a:t>10</a:t>
            </a:r>
            <a:r>
              <a:rPr lang="en-US" sz="1800" baseline="30000" smtClean="0">
                <a:effectLst/>
              </a:rPr>
              <a:t>-8</a:t>
            </a:r>
            <a:r>
              <a:rPr lang="en-US" i="0" baseline="0" smtClean="0"/>
              <a:t> 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73.4375</c:v>
                </c:pt>
                <c:pt idx="1">
                  <c:v>57.843137254901968</c:v>
                </c:pt>
                <c:pt idx="2">
                  <c:v>84.803921568627445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85.858585858585855</c:v>
                </c:pt>
                <c:pt idx="8">
                  <c:v>100</c:v>
                </c:pt>
                <c:pt idx="9">
                  <c:v>84.134615384615387</c:v>
                </c:pt>
                <c:pt idx="10">
                  <c:v>100</c:v>
                </c:pt>
                <c:pt idx="11">
                  <c:v>99.019607843137265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97.549019607843135</c:v>
                </c:pt>
                <c:pt idx="18">
                  <c:v>100</c:v>
                </c:pt>
                <c:pt idx="19">
                  <c:v>100</c:v>
                </c:pt>
                <c:pt idx="20">
                  <c:v>71.568627450980387</c:v>
                </c:pt>
                <c:pt idx="21">
                  <c:v>90.196078431372555</c:v>
                </c:pt>
                <c:pt idx="22">
                  <c:v>100</c:v>
                </c:pt>
                <c:pt idx="23">
                  <c:v>100</c:v>
                </c:pt>
                <c:pt idx="24">
                  <c:v>99.509803921568633</c:v>
                </c:pt>
                <c:pt idx="25">
                  <c:v>60.493827160493829</c:v>
                </c:pt>
                <c:pt idx="26">
                  <c:v>72.839506172839506</c:v>
                </c:pt>
                <c:pt idx="27">
                  <c:v>76.923076923076934</c:v>
                </c:pt>
                <c:pt idx="28">
                  <c:v>87.745098039215691</c:v>
                </c:pt>
                <c:pt idx="29">
                  <c:v>74.509803921568633</c:v>
                </c:pt>
                <c:pt idx="30">
                  <c:v>100</c:v>
                </c:pt>
                <c:pt idx="31">
                  <c:v>97.633136094674555</c:v>
                </c:pt>
                <c:pt idx="32">
                  <c:v>44.970414201183431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78.453038674033152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23814640"/>
        <c:axId val="-2023813008"/>
      </c:barChart>
      <c:catAx>
        <c:axId val="-2023814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23813008"/>
        <c:crosses val="autoZero"/>
        <c:auto val="1"/>
        <c:lblAlgn val="ctr"/>
        <c:lblOffset val="100"/>
        <c:noMultiLvlLbl val="0"/>
      </c:catAx>
      <c:valAx>
        <c:axId val="-2023813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238146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i="1" smtClean="0"/>
              <a:t>Threshold</a:t>
            </a:r>
            <a:r>
              <a:rPr lang="en-US" i="1" baseline="0" smtClean="0"/>
              <a:t> </a:t>
            </a:r>
            <a:r>
              <a:rPr lang="en-US" i="0" baseline="0" smtClean="0"/>
              <a:t> = 5 x </a:t>
            </a:r>
            <a:r>
              <a:rPr lang="en-US" sz="1800" smtClean="0">
                <a:effectLst/>
              </a:rPr>
              <a:t>10</a:t>
            </a:r>
            <a:r>
              <a:rPr lang="en-US" sz="1800" baseline="30000" smtClean="0">
                <a:effectLst/>
              </a:rPr>
              <a:t>-9</a:t>
            </a:r>
            <a:r>
              <a:rPr lang="en-US" i="0" baseline="0" smtClean="0"/>
              <a:t> 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78.125</c:v>
                </c:pt>
                <c:pt idx="1">
                  <c:v>79.901960784313729</c:v>
                </c:pt>
                <c:pt idx="2">
                  <c:v>85.294117647058826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85.858585858585855</c:v>
                </c:pt>
                <c:pt idx="8">
                  <c:v>100</c:v>
                </c:pt>
                <c:pt idx="9">
                  <c:v>91.34615384615384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79.901960784313729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74.556213017751489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75.690607734806633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23817904"/>
        <c:axId val="-2023810288"/>
      </c:barChart>
      <c:catAx>
        <c:axId val="-20238179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23810288"/>
        <c:crosses val="autoZero"/>
        <c:auto val="1"/>
        <c:lblAlgn val="ctr"/>
        <c:lblOffset val="100"/>
        <c:noMultiLvlLbl val="0"/>
      </c:catAx>
      <c:valAx>
        <c:axId val="-2023810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23817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i="1" smtClean="0"/>
              <a:t>Threshold</a:t>
            </a:r>
            <a:r>
              <a:rPr lang="en-US" i="1" baseline="0" smtClean="0"/>
              <a:t> </a:t>
            </a:r>
            <a:r>
              <a:rPr lang="en-US" i="0" baseline="0" smtClean="0"/>
              <a:t> = </a:t>
            </a:r>
            <a:r>
              <a:rPr lang="en-US" sz="1800" smtClean="0">
                <a:effectLst/>
              </a:rPr>
              <a:t>10</a:t>
            </a:r>
            <a:r>
              <a:rPr lang="en-US" sz="1800" baseline="30000" smtClean="0">
                <a:effectLst/>
              </a:rPr>
              <a:t>-9</a:t>
            </a:r>
            <a:r>
              <a:rPr lang="en-US" i="0" baseline="0" smtClean="0"/>
              <a:t> 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78.125</c:v>
                </c:pt>
                <c:pt idx="1">
                  <c:v>97.549019607843135</c:v>
                </c:pt>
                <c:pt idx="2">
                  <c:v>85.294117647058826</c:v>
                </c:pt>
                <c:pt idx="3">
                  <c:v>89.215686274509807</c:v>
                </c:pt>
                <c:pt idx="4">
                  <c:v>100</c:v>
                </c:pt>
                <c:pt idx="5">
                  <c:v>100</c:v>
                </c:pt>
                <c:pt idx="6">
                  <c:v>73.73737373737373</c:v>
                </c:pt>
                <c:pt idx="7">
                  <c:v>85.858585858585855</c:v>
                </c:pt>
                <c:pt idx="8">
                  <c:v>100</c:v>
                </c:pt>
                <c:pt idx="9">
                  <c:v>99.519230769230774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100</c:v>
                </c:pt>
                <c:pt idx="21">
                  <c:v>99.019607843137265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95.061728395061735</c:v>
                </c:pt>
                <c:pt idx="26">
                  <c:v>100</c:v>
                </c:pt>
                <c:pt idx="27">
                  <c:v>99.408284023668642</c:v>
                </c:pt>
                <c:pt idx="28">
                  <c:v>99.019607843137265</c:v>
                </c:pt>
                <c:pt idx="29">
                  <c:v>94.607843137254903</c:v>
                </c:pt>
                <c:pt idx="30">
                  <c:v>100</c:v>
                </c:pt>
                <c:pt idx="31">
                  <c:v>100</c:v>
                </c:pt>
                <c:pt idx="32">
                  <c:v>98.224852071005913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54.437869822485204</c:v>
                </c:pt>
                <c:pt idx="49">
                  <c:v>98.224852071005913</c:v>
                </c:pt>
                <c:pt idx="50">
                  <c:v>100</c:v>
                </c:pt>
                <c:pt idx="51">
                  <c:v>98.76543209876543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12.42603550295857</c:v>
                </c:pt>
                <c:pt idx="59">
                  <c:v>98.816568047337284</c:v>
                </c:pt>
                <c:pt idx="60">
                  <c:v>97.058823529411768</c:v>
                </c:pt>
                <c:pt idx="61">
                  <c:v>48.618784530386741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23815184"/>
        <c:axId val="-2023804304"/>
      </c:barChart>
      <c:catAx>
        <c:axId val="-2023815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23804304"/>
        <c:crosses val="autoZero"/>
        <c:auto val="1"/>
        <c:lblAlgn val="ctr"/>
        <c:lblOffset val="100"/>
        <c:noMultiLvlLbl val="0"/>
      </c:catAx>
      <c:valAx>
        <c:axId val="-2023804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23815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𝐶 = 1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59.375</c:v>
                </c:pt>
                <c:pt idx="1">
                  <c:v>79.411764705882348</c:v>
                </c:pt>
                <c:pt idx="2">
                  <c:v>81.372549019607845</c:v>
                </c:pt>
                <c:pt idx="3">
                  <c:v>84.803921568627445</c:v>
                </c:pt>
                <c:pt idx="4">
                  <c:v>100</c:v>
                </c:pt>
                <c:pt idx="5">
                  <c:v>100</c:v>
                </c:pt>
                <c:pt idx="6">
                  <c:v>63.636363636363633</c:v>
                </c:pt>
                <c:pt idx="7">
                  <c:v>81.818181818181827</c:v>
                </c:pt>
                <c:pt idx="8">
                  <c:v>100</c:v>
                </c:pt>
                <c:pt idx="9">
                  <c:v>83.65384615384616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97.058823529411768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78.921568627450981</c:v>
                </c:pt>
                <c:pt idx="21">
                  <c:v>89.705882352941174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72.189349112426044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78.453038674033152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944714912"/>
        <c:axId val="-1944714368"/>
      </c:barChart>
      <c:catAx>
        <c:axId val="-1944714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44714368"/>
        <c:crosses val="autoZero"/>
        <c:auto val="1"/>
        <c:lblAlgn val="ctr"/>
        <c:lblOffset val="100"/>
        <c:noMultiLvlLbl val="0"/>
      </c:catAx>
      <c:valAx>
        <c:axId val="-1944714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44714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𝐶 = 3.5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75</c:v>
                </c:pt>
                <c:pt idx="1">
                  <c:v>79.901960784313729</c:v>
                </c:pt>
                <c:pt idx="2">
                  <c:v>85.294117647058826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68.686868686868678</c:v>
                </c:pt>
                <c:pt idx="7">
                  <c:v>85.858585858585855</c:v>
                </c:pt>
                <c:pt idx="8">
                  <c:v>100</c:v>
                </c:pt>
                <c:pt idx="9">
                  <c:v>90.865384615384613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98.529411764705884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79.901960784313729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74.556213017751489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98.816568047337284</c:v>
                </c:pt>
                <c:pt idx="60">
                  <c:v>100</c:v>
                </c:pt>
                <c:pt idx="61">
                  <c:v>76.795580110497241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816851936"/>
        <c:axId val="-1816851392"/>
      </c:barChart>
      <c:catAx>
        <c:axId val="-1816851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816851392"/>
        <c:crosses val="autoZero"/>
        <c:auto val="1"/>
        <c:lblAlgn val="ctr"/>
        <c:lblOffset val="100"/>
        <c:noMultiLvlLbl val="0"/>
      </c:catAx>
      <c:valAx>
        <c:axId val="-1816851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81685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𝐶 = 5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78.125</c:v>
                </c:pt>
                <c:pt idx="1">
                  <c:v>79.901960784313729</c:v>
                </c:pt>
                <c:pt idx="2">
                  <c:v>85.294117647058826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85.858585858585855</c:v>
                </c:pt>
                <c:pt idx="8">
                  <c:v>100</c:v>
                </c:pt>
                <c:pt idx="9">
                  <c:v>91.34615384615384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79.901960784313729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74.556213017751489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75.690607734806633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816853568"/>
        <c:axId val="-1816859552"/>
      </c:barChart>
      <c:catAx>
        <c:axId val="-1816853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816859552"/>
        <c:crosses val="autoZero"/>
        <c:auto val="1"/>
        <c:lblAlgn val="ctr"/>
        <c:lblOffset val="100"/>
        <c:noMultiLvlLbl val="0"/>
      </c:catAx>
      <c:valAx>
        <c:axId val="-1816859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816853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𝐶 = 7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82.8125</c:v>
                </c:pt>
                <c:pt idx="1">
                  <c:v>79.411764705882348</c:v>
                </c:pt>
                <c:pt idx="2">
                  <c:v>85.294117647058826</c:v>
                </c:pt>
                <c:pt idx="3">
                  <c:v>89.705882352941174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86.868686868686879</c:v>
                </c:pt>
                <c:pt idx="8">
                  <c:v>100</c:v>
                </c:pt>
                <c:pt idx="9">
                  <c:v>91.34615384615384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80.392156862745097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73.372781065088759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76.243093922651937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816859008"/>
        <c:axId val="-1816858464"/>
      </c:barChart>
      <c:catAx>
        <c:axId val="-1816859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816858464"/>
        <c:crosses val="autoZero"/>
        <c:auto val="1"/>
        <c:lblAlgn val="ctr"/>
        <c:lblOffset val="100"/>
        <c:noMultiLvlLbl val="0"/>
      </c:catAx>
      <c:valAx>
        <c:axId val="-1816858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816859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Kernel = </a:t>
            </a:r>
            <a:r>
              <a:rPr lang="en-US" sz="1862" b="0" i="1" u="none" strike="noStrike" baseline="0" smtClean="0">
                <a:effectLst/>
              </a:rPr>
              <a:t>Polynomial 2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12.5</c:v>
                </c:pt>
                <c:pt idx="1">
                  <c:v>58.333333333333336</c:v>
                </c:pt>
                <c:pt idx="2">
                  <c:v>90.686274509803923</c:v>
                </c:pt>
                <c:pt idx="3">
                  <c:v>98.039215686274503</c:v>
                </c:pt>
                <c:pt idx="4">
                  <c:v>100</c:v>
                </c:pt>
                <c:pt idx="5">
                  <c:v>100</c:v>
                </c:pt>
                <c:pt idx="6">
                  <c:v>99.509803921568633</c:v>
                </c:pt>
                <c:pt idx="7">
                  <c:v>68.137254901960787</c:v>
                </c:pt>
                <c:pt idx="8">
                  <c:v>88.725490196078425</c:v>
                </c:pt>
                <c:pt idx="9">
                  <c:v>96.969696969696969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53.431372549019606</c:v>
                </c:pt>
                <c:pt idx="16">
                  <c:v>50</c:v>
                </c:pt>
                <c:pt idx="17">
                  <c:v>94.607843137254903</c:v>
                </c:pt>
                <c:pt idx="18">
                  <c:v>100</c:v>
                </c:pt>
                <c:pt idx="19">
                  <c:v>100</c:v>
                </c:pt>
                <c:pt idx="20">
                  <c:v>50</c:v>
                </c:pt>
                <c:pt idx="21">
                  <c:v>41.666666666666671</c:v>
                </c:pt>
                <c:pt idx="22">
                  <c:v>6.8627450980392162</c:v>
                </c:pt>
                <c:pt idx="23">
                  <c:v>65.196078431372555</c:v>
                </c:pt>
                <c:pt idx="24">
                  <c:v>47.549019607843135</c:v>
                </c:pt>
                <c:pt idx="25">
                  <c:v>64.197530864197532</c:v>
                </c:pt>
                <c:pt idx="26">
                  <c:v>98.76543209876543</c:v>
                </c:pt>
                <c:pt idx="27">
                  <c:v>72.189349112426044</c:v>
                </c:pt>
                <c:pt idx="28">
                  <c:v>99.019607843137265</c:v>
                </c:pt>
                <c:pt idx="29">
                  <c:v>77.450980392156865</c:v>
                </c:pt>
                <c:pt idx="30">
                  <c:v>92.361111111111114</c:v>
                </c:pt>
                <c:pt idx="31">
                  <c:v>98.816568047337284</c:v>
                </c:pt>
                <c:pt idx="32">
                  <c:v>30.177514792899409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48.148148148148152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95.857988165680467</c:v>
                </c:pt>
                <c:pt idx="59">
                  <c:v>100</c:v>
                </c:pt>
                <c:pt idx="60">
                  <c:v>100</c:v>
                </c:pt>
                <c:pt idx="61">
                  <c:v>92.265193370165747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23805936"/>
        <c:axId val="-2023805392"/>
      </c:barChart>
      <c:catAx>
        <c:axId val="-2023805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23805392"/>
        <c:crosses val="autoZero"/>
        <c:auto val="1"/>
        <c:lblAlgn val="ctr"/>
        <c:lblOffset val="100"/>
        <c:noMultiLvlLbl val="0"/>
      </c:catAx>
      <c:valAx>
        <c:axId val="-2023805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23805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A39E98-A263-4C6B-A2F2-8426879E87FB}" type="datetimeFigureOut">
              <a:rPr lang="en-US" smtClean="0"/>
              <a:t>1/7/2016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92BA90-3772-4C94-8992-EB88D67E6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23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2BA90-3772-4C94-8992-EB88D67E6E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1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1211763"/>
          </a:xfrm>
        </p:spPr>
        <p:txBody>
          <a:bodyPr anchor="b">
            <a:normAutofit/>
          </a:bodyPr>
          <a:lstStyle>
            <a:lvl1pPr algn="l">
              <a:defRPr sz="24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502568"/>
            <a:ext cx="6858000" cy="2863516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95E41-24FF-44C0-B468-B57CAEB7430F}" type="datetime3">
              <a:rPr lang="en-US" smtClean="0"/>
              <a:t>8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9037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3686C-06E6-4359-A9A9-33F0F4CF8C08}" type="datetime3">
              <a:rPr lang="en-US" smtClean="0"/>
              <a:t>8 January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471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42137-9D85-45FC-BB01-380F1DB96BCB}" type="datetime3">
              <a:rPr lang="en-US" smtClean="0"/>
              <a:t>8 January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022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48FE7-FC1D-4A44-8403-463C558DBA01}" type="datetime3">
              <a:rPr lang="en-US" smtClean="0"/>
              <a:t>8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31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84E90-D979-48A9-AF7A-720D54ED2262}" type="datetime3">
              <a:rPr lang="en-US" smtClean="0"/>
              <a:t>8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62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98DE2-1081-47AE-9F50-74B38AAA2E66}" type="datetime3">
              <a:rPr lang="en-US" smtClean="0"/>
              <a:t>8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570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AM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116179"/>
            <a:ext cx="7886700" cy="3060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31626-EA96-4EBB-AA54-1A1203523B89}" type="datetime3">
              <a:rPr lang="en-US" smtClean="0"/>
              <a:t>8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714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750F8-257E-425F-8401-66FBD78DC056}" type="datetime3">
              <a:rPr lang="en-US" smtClean="0"/>
              <a:t>8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509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3D50B-721E-4360-A65A-C5E9A3CF7622}" type="datetime3">
              <a:rPr lang="en-US" smtClean="0"/>
              <a:t>8 January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62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9FF2A-C42A-43C4-9179-EAB18BDD2536}" type="datetime3">
              <a:rPr lang="en-US" smtClean="0"/>
              <a:t>8 January 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851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D7B18-1E93-4AAF-975A-296DA218A7E4}" type="datetime3">
              <a:rPr lang="en-US" smtClean="0"/>
              <a:t>8 January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85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3748"/>
            <a:ext cx="7886700" cy="47482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01D54-7629-409D-B834-A9205B88BAC0}" type="datetime3">
              <a:rPr lang="en-US" smtClean="0"/>
              <a:t>8 January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75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82438-200A-4CAC-80FB-9895F024972A}" type="datetime3">
              <a:rPr lang="en-US" smtClean="0"/>
              <a:t>8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392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3190800C-F7A8-4903-B598-C3CB688E62A2}" type="datetime3">
              <a:rPr lang="en-US" smtClean="0"/>
              <a:t>8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u="sng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pPr algn="ctr"/>
            <a:fld id="{368854CF-9D4B-4816-9E54-74AD4D838B94}" type="slidenum">
              <a:rPr lang="en-US" smtClean="0"/>
              <a:pPr algn="ctr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24" y="133847"/>
            <a:ext cx="1553620" cy="100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74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63" r:id="rId4"/>
    <p:sldLayoutId id="2147483664" r:id="rId5"/>
    <p:sldLayoutId id="2147483665" r:id="rId6"/>
    <p:sldLayoutId id="2147483666" r:id="rId7"/>
    <p:sldLayoutId id="2147483672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iming>
    <p:tnLst>
      <p:par>
        <p:cTn id="1" dur="indefinite" restart="never" nodeType="tmRoot"/>
      </p:par>
    </p:tnLst>
  </p:timing>
  <p:hf hdr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accent1">
              <a:lumMod val="75000"/>
            </a:schemeClr>
          </a:solidFill>
          <a:latin typeface="Trebuchet MS" panose="020B06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3.png"/><Relationship Id="rId7" Type="http://schemas.openxmlformats.org/officeDocument/2006/relationships/image" Target="../media/image4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DETEKSI API BERBASIS SENSOR VISUAL MENGGUNAKAN METODE SUPPORT VECTOR MACHINES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smtClean="0">
                <a:solidFill>
                  <a:schemeClr val="accent4">
                    <a:lumMod val="50000"/>
                  </a:schemeClr>
                </a:solidFill>
              </a:rPr>
              <a:t>Penyusun Tugas Akhir :</a:t>
            </a:r>
          </a:p>
          <a:p>
            <a:r>
              <a:rPr lang="en-US" sz="2000" smtClean="0"/>
              <a:t>Hamdi Ahmadi Muzakkiy</a:t>
            </a:r>
          </a:p>
          <a:p>
            <a:r>
              <a:rPr lang="en-US" sz="2000" smtClean="0"/>
              <a:t>(5112 100 091)</a:t>
            </a:r>
            <a:endParaRPr lang="en-US" sz="2000" smtClean="0"/>
          </a:p>
          <a:p>
            <a:r>
              <a:rPr lang="en-US" sz="2000" smtClean="0">
                <a:solidFill>
                  <a:schemeClr val="accent4">
                    <a:lumMod val="50000"/>
                  </a:schemeClr>
                </a:solidFill>
              </a:rPr>
              <a:t>Dosen Pembimbing : </a:t>
            </a:r>
          </a:p>
          <a:p>
            <a:r>
              <a:rPr lang="en-US" sz="2000">
                <a:solidFill>
                  <a:srgbClr val="000000"/>
                </a:solidFill>
              </a:rPr>
              <a:t>Prof. Ir. Handayani Tjandrasa, M.Sc., Ph.D.</a:t>
            </a:r>
          </a:p>
          <a:p>
            <a:r>
              <a:rPr lang="en-US" sz="2000">
                <a:solidFill>
                  <a:srgbClr val="000000"/>
                </a:solidFill>
              </a:rPr>
              <a:t>Dr. Eng. Chastine Fatichah, S.Kom</a:t>
            </a:r>
            <a:r>
              <a:rPr lang="en-US" sz="2000">
                <a:solidFill>
                  <a:srgbClr val="000000"/>
                </a:solidFill>
              </a:rPr>
              <a:t>, </a:t>
            </a:r>
            <a:r>
              <a:rPr lang="en-US" sz="2000" smtClean="0">
                <a:solidFill>
                  <a:srgbClr val="000000"/>
                </a:solidFill>
              </a:rPr>
              <a:t>M.Kom</a:t>
            </a: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ECA7F-D231-41C6-AA1A-8F5D4DF0F422}" type="datetime3">
              <a:rPr lang="en-US" smtClean="0"/>
              <a:t>8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9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 </a:t>
            </a:r>
            <a:r>
              <a:rPr lang="en-US"/>
              <a:t>ALIR </a:t>
            </a:r>
            <a:r>
              <a:rPr lang="en-US" smtClean="0"/>
              <a:t>PROSES UTAMA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5C8E-0E99-4A3D-BC8C-95A81A4DF0F6}" type="datetime3">
              <a:rPr lang="en-US" smtClean="0"/>
              <a:t>8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10</a:t>
            </a:fld>
            <a:endParaRPr lang="en-US"/>
          </a:p>
        </p:txBody>
      </p:sp>
      <p:sp>
        <p:nvSpPr>
          <p:cNvPr id="7" name="Oval 6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MULAI</a:t>
            </a:r>
            <a:endParaRPr kumimoji="0" lang="en-US" sz="1500" b="0" i="0" u="none" strike="noStrike" cap="none" normalizeH="0" baseline="0" smtClean="0">
              <a:ln>
                <a:noFill/>
              </a:ln>
              <a:effectLst/>
              <a:latin typeface="Trebuchet MS" panose="020B0603020202020204" pitchFamily="34" charset="0"/>
            </a:endParaRPr>
          </a:p>
        </p:txBody>
      </p:sp>
      <p:sp>
        <p:nvSpPr>
          <p:cNvPr id="8" name="Parallelogram 7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FRAME</a:t>
            </a:r>
            <a:endParaRPr kumimoji="0" lang="en-US" sz="1500" b="0" i="0" u="none" strike="noStrike" cap="none" normalizeH="0" baseline="0" smtClean="0">
              <a:ln>
                <a:noFill/>
              </a:ln>
              <a:effectLst/>
              <a:latin typeface="Trebuchet MS" panose="020B0603020202020204" pitchFamily="34" charset="0"/>
            </a:endParaRPr>
          </a:p>
        </p:txBody>
      </p:sp>
      <p:cxnSp>
        <p:nvCxnSpPr>
          <p:cNvPr id="9" name="Straight Arrow Connector 8"/>
          <p:cNvCxnSpPr>
            <a:stCxn id="7" idx="4"/>
            <a:endCxn id="8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ounded Rectangle 9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solidFill>
            <a:srgbClr val="00B0F0"/>
          </a:solidFill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PRE –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PROCESSING</a:t>
            </a: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rebuchet MS" panose="020B0603020202020204" pitchFamily="34" charset="0"/>
            </a:endParaRPr>
          </a:p>
        </p:txBody>
      </p:sp>
      <p:cxnSp>
        <p:nvCxnSpPr>
          <p:cNvPr id="11" name="Straight Arrow Connector 10"/>
          <p:cNvCxnSpPr>
            <a:endCxn id="10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ounded Rectangle 11"/>
          <p:cNvSpPr/>
          <p:nvPr/>
        </p:nvSpPr>
        <p:spPr bwMode="auto">
          <a:xfrm>
            <a:off x="39370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VERIFIKASI</a:t>
            </a:r>
            <a:endParaRPr kumimoji="0" lang="en-US" sz="1500" b="0" i="0" u="none" strike="noStrike" cap="none" normalizeH="0" baseline="0" smtClean="0">
              <a:ln>
                <a:noFill/>
              </a:ln>
              <a:effectLst/>
              <a:latin typeface="Trebuchet MS" panose="020B0603020202020204" pitchFamily="34" charset="0"/>
            </a:endParaRPr>
          </a:p>
        </p:txBody>
      </p:sp>
      <p:cxnSp>
        <p:nvCxnSpPr>
          <p:cNvPr id="13" name="Straight Arrow Connector 12"/>
          <p:cNvCxnSpPr>
            <a:endCxn id="12" idx="1"/>
          </p:cNvCxnSpPr>
          <p:nvPr/>
        </p:nvCxnSpPr>
        <p:spPr bwMode="auto">
          <a:xfrm>
            <a:off x="3327401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Diamond 13"/>
          <p:cNvSpPr/>
          <p:nvPr/>
        </p:nvSpPr>
        <p:spPr bwMode="auto">
          <a:xfrm>
            <a:off x="3937001" y="3297644"/>
            <a:ext cx="1219200" cy="893356"/>
          </a:xfrm>
          <a:prstGeom prst="diamond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API ?</a:t>
            </a:r>
            <a:endParaRPr kumimoji="0" lang="en-US" sz="1500" b="0" i="0" u="none" strike="noStrike" cap="none" normalizeH="0" baseline="0" smtClean="0">
              <a:ln>
                <a:noFill/>
              </a:ln>
              <a:effectLst/>
              <a:latin typeface="Trebuchet MS" panose="020B0603020202020204" pitchFamily="34" charset="0"/>
            </a:endParaRPr>
          </a:p>
        </p:txBody>
      </p:sp>
      <p:cxnSp>
        <p:nvCxnSpPr>
          <p:cNvPr id="15" name="Straight Arrow Connector 14"/>
          <p:cNvCxnSpPr>
            <a:stCxn id="12" idx="0"/>
            <a:endCxn id="14" idx="2"/>
          </p:cNvCxnSpPr>
          <p:nvPr/>
        </p:nvCxnSpPr>
        <p:spPr bwMode="auto">
          <a:xfrm flipV="1">
            <a:off x="45466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ounded Rectangle 15"/>
          <p:cNvSpPr/>
          <p:nvPr/>
        </p:nvSpPr>
        <p:spPr bwMode="auto">
          <a:xfrm>
            <a:off x="3937001" y="20320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MENANDAI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REGION</a:t>
            </a:r>
            <a:endParaRPr kumimoji="0" lang="en-US" sz="1500" b="0" i="0" u="none" strike="noStrike" cap="none" normalizeH="0" baseline="0" smtClean="0">
              <a:ln>
                <a:noFill/>
              </a:ln>
              <a:effectLst/>
              <a:latin typeface="Trebuchet MS" panose="020B0603020202020204" pitchFamily="34" charset="0"/>
            </a:endParaRPr>
          </a:p>
        </p:txBody>
      </p:sp>
      <p:sp>
        <p:nvSpPr>
          <p:cNvPr id="17" name="Parallelogram 16"/>
          <p:cNvSpPr/>
          <p:nvPr/>
        </p:nvSpPr>
        <p:spPr bwMode="auto">
          <a:xfrm>
            <a:off x="5791200" y="3325221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FRAME</a:t>
            </a:r>
            <a:endParaRPr kumimoji="0" lang="en-US" sz="1500" b="0" i="0" u="none" strike="noStrike" cap="none" normalizeH="0" baseline="0" smtClean="0">
              <a:ln>
                <a:noFill/>
              </a:ln>
              <a:effectLst/>
              <a:latin typeface="Trebuchet MS" panose="020B0603020202020204" pitchFamily="34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791200" y="4505635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SELESAI</a:t>
            </a:r>
            <a:endParaRPr kumimoji="0" lang="en-US" sz="1500" b="0" i="0" u="none" strike="noStrike" cap="none" normalizeH="0" baseline="0" smtClean="0">
              <a:ln>
                <a:noFill/>
              </a:ln>
              <a:effectLst/>
              <a:latin typeface="Trebuchet MS" panose="020B0603020202020204" pitchFamily="34" charset="0"/>
            </a:endParaRPr>
          </a:p>
        </p:txBody>
      </p:sp>
      <p:cxnSp>
        <p:nvCxnSpPr>
          <p:cNvPr id="19" name="Straight Arrow Connector 18"/>
          <p:cNvCxnSpPr>
            <a:stCxn id="14" idx="0"/>
            <a:endCxn id="16" idx="2"/>
          </p:cNvCxnSpPr>
          <p:nvPr/>
        </p:nvCxnSpPr>
        <p:spPr bwMode="auto">
          <a:xfrm flipV="1">
            <a:off x="4546601" y="2946400"/>
            <a:ext cx="0" cy="351244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>
            <a:stCxn id="16" idx="3"/>
            <a:endCxn id="17" idx="0"/>
          </p:cNvCxnSpPr>
          <p:nvPr/>
        </p:nvCxnSpPr>
        <p:spPr bwMode="auto">
          <a:xfrm>
            <a:off x="5156201" y="2489200"/>
            <a:ext cx="1244599" cy="836021"/>
          </a:xfrm>
          <a:prstGeom prst="bentConnector2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>
            <a:stCxn id="17" idx="4"/>
            <a:endCxn id="18" idx="0"/>
          </p:cNvCxnSpPr>
          <p:nvPr/>
        </p:nvCxnSpPr>
        <p:spPr bwMode="auto">
          <a:xfrm>
            <a:off x="6400800" y="4163421"/>
            <a:ext cx="0" cy="342214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4241801" y="3019271"/>
            <a:ext cx="121920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YA</a:t>
            </a:r>
            <a:endParaRPr lang="en-US" sz="1500">
              <a:latin typeface="Trebuchet MS" panose="020B0603020202020204" pitchFamily="34" charset="0"/>
            </a:endParaRPr>
          </a:p>
        </p:txBody>
      </p:sp>
      <p:cxnSp>
        <p:nvCxnSpPr>
          <p:cNvPr id="29" name="Straight Arrow Connector 28"/>
          <p:cNvCxnSpPr>
            <a:stCxn id="14" idx="3"/>
            <a:endCxn id="17" idx="5"/>
          </p:cNvCxnSpPr>
          <p:nvPr/>
        </p:nvCxnSpPr>
        <p:spPr bwMode="auto">
          <a:xfrm flipV="1">
            <a:off x="5156201" y="3744321"/>
            <a:ext cx="739774" cy="1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TextBox 29"/>
          <p:cNvSpPr txBox="1"/>
          <p:nvPr/>
        </p:nvSpPr>
        <p:spPr>
          <a:xfrm>
            <a:off x="4775201" y="3336101"/>
            <a:ext cx="121920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TIDAK</a:t>
            </a:r>
            <a:endParaRPr lang="en-US" sz="150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1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 </a:t>
            </a:r>
            <a:r>
              <a:rPr lang="en-US"/>
              <a:t>ALIR </a:t>
            </a:r>
            <a:r>
              <a:rPr lang="en-US" smtClean="0"/>
              <a:t>PREPROCESSING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849BA-09B3-4275-9800-9341C546A215}" type="datetime3">
              <a:rPr lang="en-US" smtClean="0"/>
              <a:t>8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11</a:t>
            </a:fld>
            <a:endParaRPr lang="en-US"/>
          </a:p>
        </p:txBody>
      </p:sp>
      <p:sp>
        <p:nvSpPr>
          <p:cNvPr id="33" name="Oval 32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34" name="Parallelogram 33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35" name="Straight Arrow Connector 34"/>
          <p:cNvCxnSpPr>
            <a:stCxn id="33" idx="4"/>
            <a:endCxn id="34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Rounded Rectangle 35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37" name="Straight Arrow Connector 36"/>
          <p:cNvCxnSpPr>
            <a:endCxn id="36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ounded Rectangle 37"/>
          <p:cNvSpPr/>
          <p:nvPr/>
        </p:nvSpPr>
        <p:spPr bwMode="auto">
          <a:xfrm>
            <a:off x="3962400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39" name="Straight Arrow Connector 38"/>
          <p:cNvCxnSpPr>
            <a:endCxn id="38" idx="1"/>
          </p:cNvCxnSpPr>
          <p:nvPr/>
        </p:nvCxnSpPr>
        <p:spPr bwMode="auto">
          <a:xfrm>
            <a:off x="3352800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TextBox 39"/>
          <p:cNvSpPr txBox="1"/>
          <p:nvPr/>
        </p:nvSpPr>
        <p:spPr>
          <a:xfrm>
            <a:off x="2260601" y="2216835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MULAI</a:t>
            </a:r>
            <a:endParaRPr lang="en-US" sz="1500"/>
          </a:p>
        </p:txBody>
      </p:sp>
      <p:sp>
        <p:nvSpPr>
          <p:cNvPr id="41" name="TextBox 40"/>
          <p:cNvSpPr txBox="1"/>
          <p:nvPr/>
        </p:nvSpPr>
        <p:spPr>
          <a:xfrm>
            <a:off x="2260601" y="3582739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FRAME</a:t>
            </a:r>
            <a:endParaRPr lang="en-US" sz="1500"/>
          </a:p>
        </p:txBody>
      </p:sp>
      <p:sp>
        <p:nvSpPr>
          <p:cNvPr id="42" name="TextBox 41"/>
          <p:cNvSpPr txBox="1"/>
          <p:nvPr/>
        </p:nvSpPr>
        <p:spPr>
          <a:xfrm>
            <a:off x="2108201" y="4688701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REDUKSI SIZE FRAME</a:t>
            </a:r>
            <a:endParaRPr lang="en-US" sz="1500"/>
          </a:p>
        </p:txBody>
      </p:sp>
      <p:sp>
        <p:nvSpPr>
          <p:cNvPr id="43" name="TextBox 42"/>
          <p:cNvSpPr txBox="1"/>
          <p:nvPr/>
        </p:nvSpPr>
        <p:spPr>
          <a:xfrm>
            <a:off x="3962400" y="4688701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DETEKSI GERAK</a:t>
            </a:r>
            <a:endParaRPr lang="en-US" sz="1500"/>
          </a:p>
        </p:txBody>
      </p:sp>
      <p:sp>
        <p:nvSpPr>
          <p:cNvPr id="44" name="Rounded Rectangle 43"/>
          <p:cNvSpPr/>
          <p:nvPr/>
        </p:nvSpPr>
        <p:spPr bwMode="auto">
          <a:xfrm>
            <a:off x="3962400" y="33528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45" name="Rounded Rectangle 44"/>
          <p:cNvSpPr/>
          <p:nvPr/>
        </p:nvSpPr>
        <p:spPr bwMode="auto">
          <a:xfrm>
            <a:off x="3962400" y="21463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962400" y="3448929"/>
            <a:ext cx="1219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DETEKSI WARNA PIKSEL</a:t>
            </a:r>
            <a:endParaRPr lang="en-US" sz="1500"/>
          </a:p>
        </p:txBody>
      </p:sp>
      <p:sp>
        <p:nvSpPr>
          <p:cNvPr id="47" name="TextBox 46"/>
          <p:cNvSpPr txBox="1"/>
          <p:nvPr/>
        </p:nvSpPr>
        <p:spPr>
          <a:xfrm>
            <a:off x="3962401" y="2319804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REGION GROWING</a:t>
            </a:r>
            <a:endParaRPr lang="en-US" sz="1500"/>
          </a:p>
        </p:txBody>
      </p:sp>
      <p:sp>
        <p:nvSpPr>
          <p:cNvPr id="48" name="Rounded Rectangle 47"/>
          <p:cNvSpPr/>
          <p:nvPr/>
        </p:nvSpPr>
        <p:spPr bwMode="auto">
          <a:xfrm>
            <a:off x="5816599" y="21463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816598" y="2216835"/>
            <a:ext cx="1219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PERHITUNGAN LUASAN REGION</a:t>
            </a:r>
            <a:endParaRPr lang="en-US" sz="1500"/>
          </a:p>
        </p:txBody>
      </p:sp>
      <p:sp>
        <p:nvSpPr>
          <p:cNvPr id="50" name="Parallelogram 49"/>
          <p:cNvSpPr/>
          <p:nvPr/>
        </p:nvSpPr>
        <p:spPr bwMode="auto">
          <a:xfrm>
            <a:off x="5816598" y="33909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816598" y="3446334"/>
            <a:ext cx="1219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KANDIDAT PIKSEL, FRAME</a:t>
            </a:r>
            <a:endParaRPr lang="en-US" sz="1500"/>
          </a:p>
        </p:txBody>
      </p:sp>
      <p:sp>
        <p:nvSpPr>
          <p:cNvPr id="52" name="Oval 51"/>
          <p:cNvSpPr/>
          <p:nvPr/>
        </p:nvSpPr>
        <p:spPr bwMode="auto">
          <a:xfrm>
            <a:off x="5816598" y="45593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968998" y="4956517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SELESAI</a:t>
            </a:r>
            <a:endParaRPr lang="en-US" sz="1500"/>
          </a:p>
        </p:txBody>
      </p:sp>
      <p:cxnSp>
        <p:nvCxnSpPr>
          <p:cNvPr id="54" name="Straight Arrow Connector 53"/>
          <p:cNvCxnSpPr>
            <a:stCxn id="38" idx="0"/>
            <a:endCxn id="44" idx="2"/>
          </p:cNvCxnSpPr>
          <p:nvPr/>
        </p:nvCxnSpPr>
        <p:spPr bwMode="auto">
          <a:xfrm flipV="1">
            <a:off x="4572000" y="4267200"/>
            <a:ext cx="0" cy="2413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Straight Arrow Connector 54"/>
          <p:cNvCxnSpPr>
            <a:stCxn id="44" idx="0"/>
            <a:endCxn id="45" idx="2"/>
          </p:cNvCxnSpPr>
          <p:nvPr/>
        </p:nvCxnSpPr>
        <p:spPr bwMode="auto">
          <a:xfrm flipV="1">
            <a:off x="4572000" y="3060700"/>
            <a:ext cx="0" cy="2921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Arrow Connector 55"/>
          <p:cNvCxnSpPr>
            <a:stCxn id="45" idx="3"/>
            <a:endCxn id="48" idx="1"/>
          </p:cNvCxnSpPr>
          <p:nvPr/>
        </p:nvCxnSpPr>
        <p:spPr bwMode="auto">
          <a:xfrm>
            <a:off x="5181600" y="2603500"/>
            <a:ext cx="634999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Arrow Connector 56"/>
          <p:cNvCxnSpPr>
            <a:stCxn id="48" idx="2"/>
            <a:endCxn id="50" idx="0"/>
          </p:cNvCxnSpPr>
          <p:nvPr/>
        </p:nvCxnSpPr>
        <p:spPr bwMode="auto">
          <a:xfrm flipH="1">
            <a:off x="6426198" y="3060700"/>
            <a:ext cx="1" cy="3302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Arrow Connector 57"/>
          <p:cNvCxnSpPr>
            <a:stCxn id="51" idx="2"/>
            <a:endCxn id="52" idx="0"/>
          </p:cNvCxnSpPr>
          <p:nvPr/>
        </p:nvCxnSpPr>
        <p:spPr bwMode="auto">
          <a:xfrm>
            <a:off x="6426198" y="4231164"/>
            <a:ext cx="0" cy="32813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028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REDUKSI SIZE FRAME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Melakukan reduksi </a:t>
                </a:r>
                <a:r>
                  <a:rPr lang="en-US" i="1"/>
                  <a:t>size frame</a:t>
                </a:r>
                <a:r>
                  <a:rPr lang="en-US"/>
                  <a:t> yang sedang diproses</a:t>
                </a:r>
              </a:p>
              <a:p>
                <a:r>
                  <a:rPr lang="en-US"/>
                  <a:t>Menggunakan </a:t>
                </a:r>
                <a:r>
                  <a:rPr lang="en-US" i="1"/>
                  <a:t>gaussian pyramind</a:t>
                </a:r>
              </a:p>
              <a:p>
                <a:endParaRPr lang="en-US" i="1"/>
              </a:p>
              <a:p>
                <a:pPr marL="0" indent="0">
                  <a:buNone/>
                </a:pPr>
                <a:endParaRPr lang="en-US" i="1"/>
              </a:p>
              <a:p>
                <a:pPr marL="457200" lvl="1" indent="0">
                  <a:buNone/>
                </a:pPr>
                <a:r>
                  <a:rPr lang="en-US"/>
                  <a:t>		</a:t>
                </a:r>
              </a:p>
              <a:p>
                <a:pPr marL="457200" lvl="1" indent="0">
                  <a:buNone/>
                </a:pPr>
                <a:r>
                  <a:rPr lang="en-US" i="1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 −2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 −2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. 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i="1"/>
                  <a:t>	</a:t>
                </a:r>
                <a:endParaRPr lang="en-US" i="1" dirty="0"/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5D08F-8B17-4621-A7AD-DD6B79456785}" type="datetime3">
              <a:rPr lang="en-US" smtClean="0"/>
              <a:t>8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83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REDUKSI SIZE FRAME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B28F3-B392-42BD-B4FF-A314BD7B270B}" type="datetime3">
              <a:rPr lang="en-US" smtClean="0"/>
              <a:t>8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13</a:t>
            </a:fld>
            <a:endParaRPr lang="en-US"/>
          </a:p>
        </p:txBody>
      </p:sp>
      <p:pic>
        <p:nvPicPr>
          <p:cNvPr id="13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28800"/>
            <a:ext cx="4572000" cy="3429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68605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7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GERAK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/>
                  <a:t>Menggunakan </a:t>
                </a:r>
                <a:r>
                  <a:rPr lang="en-US" i="1"/>
                  <a:t>Gaussian Mixture Model</a:t>
                </a:r>
                <a:endParaRPr lang="en-US"/>
              </a:p>
              <a:p>
                <a:pPr algn="just"/>
                <a:r>
                  <a:rPr lang="en-US"/>
                  <a:t>Setiap piksel mempunyai K model ( jumlah K berkisar antara 3-5 )</a:t>
                </a:r>
              </a:p>
              <a:p>
                <a:pPr algn="just"/>
                <a:r>
                  <a:rPr lang="en-US"/>
                  <a:t>Setiap pikel mempunyai K nilai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/>
                  <a:t> dimana :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/>
                  <a:t> adalah bobot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/>
                  <a:t> adalah rata-rata/</a:t>
                </a:r>
                <a:r>
                  <a:rPr lang="en-US" i="1"/>
                  <a:t>mean</a:t>
                </a:r>
                <a:endParaRPr lang="en-US"/>
              </a:p>
              <a:p>
                <a:pPr lvl="1"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/>
                  <a:t> adalah standar deviasi</a:t>
                </a:r>
              </a:p>
              <a:p>
                <a:pPr algn="just"/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755A8-86AF-4E35-BFA2-CFCD3E4CF351}" type="datetime3">
              <a:rPr lang="en-US" smtClean="0"/>
              <a:t>8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06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GERAK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Setiap piksel akan dibandingkan nilai piksel dengan </a:t>
                </a:r>
                <a:r>
                  <a:rPr lang="en-US" i="1"/>
                  <a:t>background model</a:t>
                </a:r>
                <a:endParaRPr lang="en-US"/>
              </a:p>
              <a:p>
                <a:r>
                  <a:rPr lang="en-US" i="1"/>
                  <a:t>Background model </a:t>
                </a:r>
                <a:r>
                  <a:rPr lang="en-US"/>
                  <a:t>didapatkan menggunakan persamaan berikut :</a:t>
                </a:r>
              </a:p>
              <a:p>
                <a:endParaRPr lang="en-US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𝑎𝑟𝑔𝑚𝑖𝑛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/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FF9AA-77AA-4933-853F-B372EBDBE180}" type="datetime3">
              <a:rPr lang="en-US" smtClean="0"/>
              <a:t>8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2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Background model yang cocok ( match ) jika :</a:t>
            </a:r>
          </a:p>
          <a:p>
            <a:pPr marL="742950" lvl="2" indent="-342900">
              <a:buSzPct val="110000"/>
              <a:buFont typeface="Wingdings" panose="05000000000000000000" pitchFamily="2" charset="2"/>
              <a:buChar char="§"/>
            </a:pPr>
            <a:r>
              <a:rPr lang="en-US"/>
              <a:t>Nilai piksel 2.5 kali lebih besar dari probabilitas </a:t>
            </a:r>
            <a:r>
              <a:rPr lang="en-US" i="1"/>
              <a:t>background model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068DE-577B-4587-BC33-012971C4378C}" type="datetime3">
              <a:rPr lang="en-US" smtClean="0"/>
              <a:t>8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16</a:t>
            </a:fld>
            <a:endParaRPr lang="en-US"/>
          </a:p>
        </p:txBody>
      </p:sp>
      <p:sp>
        <p:nvSpPr>
          <p:cNvPr id="7" name="Isosceles Triangle 18"/>
          <p:cNvSpPr/>
          <p:nvPr/>
        </p:nvSpPr>
        <p:spPr bwMode="auto">
          <a:xfrm>
            <a:off x="1552074" y="3565358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8" name="Isosceles Triangle 18"/>
          <p:cNvSpPr/>
          <p:nvPr/>
        </p:nvSpPr>
        <p:spPr bwMode="auto">
          <a:xfrm>
            <a:off x="2532356" y="3565358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noFill/>
          <a:ln w="190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9" name="Isosceles Triangle 18"/>
          <p:cNvSpPr/>
          <p:nvPr/>
        </p:nvSpPr>
        <p:spPr bwMode="auto">
          <a:xfrm>
            <a:off x="4620315" y="3565358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noFill/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2532356" y="3108158"/>
                <a:ext cx="10771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2356" y="3108158"/>
                <a:ext cx="1077118" cy="4001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3479697" y="3108158"/>
                <a:ext cx="10771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697" y="3108158"/>
                <a:ext cx="1077118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5567656" y="3108158"/>
                <a:ext cx="10771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656" y="3108158"/>
                <a:ext cx="1077118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 bwMode="auto">
          <a:xfrm>
            <a:off x="1520127" y="3108158"/>
            <a:ext cx="0" cy="213360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 flipH="1">
            <a:off x="1520128" y="5241758"/>
            <a:ext cx="6585146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4523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GERAK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0DEE1-B6B0-4A5F-87F5-C9E7806AF514}" type="datetime3">
              <a:rPr lang="en-US" smtClean="0"/>
              <a:t>8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17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018382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67100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N+1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18200" y="363214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N+2</a:t>
            </a:r>
            <a:endParaRPr lang="en-US" sz="2000">
              <a:latin typeface="Trebuchet MS" panose="020B0603020202020204" pitchFamily="34" charset="0"/>
            </a:endParaRPr>
          </a:p>
        </p:txBody>
      </p:sp>
      <p:pic>
        <p:nvPicPr>
          <p:cNvPr id="22" name="Content Placeholder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666815"/>
            <a:ext cx="2286000" cy="17145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681540"/>
            <a:ext cx="2286000" cy="1714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1540"/>
            <a:ext cx="2286000" cy="1714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17127"/>
            <a:ext cx="2286000" cy="17145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4308782"/>
            <a:ext cx="2286000" cy="1714500"/>
          </a:xfrm>
          <a:prstGeom prst="rect">
            <a:avLst/>
          </a:prstGeom>
        </p:spPr>
      </p:pic>
      <p:pic>
        <p:nvPicPr>
          <p:cNvPr id="30" name="Content Placeholder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5000" y="4296082"/>
            <a:ext cx="2286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253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WARNA PIKSEL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Menggunakan probabilitas </a:t>
                </a:r>
                <a:r>
                  <a:rPr lang="en-US"/>
                  <a:t>distribusi </a:t>
                </a:r>
                <a:r>
                  <a:rPr lang="en-US"/>
                  <a:t>Gaussian</a:t>
                </a:r>
              </a:p>
              <a:p>
                <a:pPr marL="0" indent="0">
                  <a:buNone/>
                </a:pPr>
                <a:endParaRPr lang="en-US"/>
              </a:p>
              <a:p>
                <a:pPr algn="just"/>
                <a:r>
                  <a:rPr lang="en-US"/>
                  <a:t>Setiap nilai R,G,B piksel akan dihitung nilai probabilitas nya. Kemudian menghitung nilai probabilitas suatu piksel </a:t>
                </a:r>
                <a:r>
                  <a:rPr lang="en-US"/>
                  <a:t>menggunakan </a:t>
                </a:r>
                <a:r>
                  <a:rPr lang="en-US" smtClean="0"/>
                  <a:t>persamaan</a:t>
                </a: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 −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−µ)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 )</m:t>
                      </m:r>
                    </m:oMath>
                  </m:oMathPara>
                </a14:m>
                <a:endParaRPr lang="en-US"/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D1103-1544-44B5-8762-C7413B44C1CC}" type="datetime3">
              <a:rPr lang="en-US" smtClean="0"/>
              <a:t>8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73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WARNA PIKSEL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 smtClean="0"/>
                  <a:t>Setelah mendapatkan nilai probabilitas R,G,B dilakukan perhitungan probabilitas piksel menggunakan persamaan berikut.</a:t>
                </a:r>
              </a:p>
              <a:p>
                <a:pPr algn="just"/>
                <a:endParaRPr lang="en-US"/>
              </a:p>
              <a:p>
                <a:pPr marL="457200" lvl="1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∈{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/>
              </a:p>
              <a:p>
                <a:pPr marL="457200" lvl="1" indent="0" algn="just">
                  <a:buNone/>
                </a:pPr>
                <a:endParaRPr lang="en-US"/>
              </a:p>
              <a:p>
                <a:pPr algn="just"/>
                <a:r>
                  <a:rPr lang="en-US"/>
                  <a:t>Nilai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µ</m:t>
                    </m:r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/>
                  <a:t> didapatkan dari hasil training warna</a:t>
                </a:r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19ECF-1F12-445D-BC4D-65C218D33AA0}" type="datetime3">
              <a:rPr lang="en-US" smtClean="0"/>
              <a:t>8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70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15DC7-3300-4134-A359-E45E598BC453}" type="datetime3">
              <a:rPr lang="en-US" smtClean="0"/>
              <a:t>8 January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2743200" y="1828800"/>
            <a:ext cx="3657599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/>
              <a:t>PENDAHULUAN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743200" y="2730455"/>
            <a:ext cx="3657600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RANCANGAN &amp; IMPLEMENTASI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743201" y="3644855"/>
            <a:ext cx="3657598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/>
              <a:t>SKENARIO UJI COBA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743201" y="4572000"/>
            <a:ext cx="3657598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/>
              <a:t>KESIMPULAN &amp; SARAN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10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WARNA PIKSEL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4500-8E43-4067-A38F-AD86E7E2A710}" type="datetime3">
              <a:rPr lang="en-US" smtClean="0"/>
              <a:t>8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20</a:t>
            </a:fld>
            <a:endParaRPr lang="en-US"/>
          </a:p>
        </p:txBody>
      </p:sp>
      <p:sp>
        <p:nvSpPr>
          <p:cNvPr id="7" name="Isosceles Triangle 18"/>
          <p:cNvSpPr/>
          <p:nvPr/>
        </p:nvSpPr>
        <p:spPr bwMode="auto">
          <a:xfrm>
            <a:off x="1219200" y="2057400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2199482" y="1600200"/>
                <a:ext cx="10771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𝑅𝑒𝑑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𝐶h𝑎𝑛𝑛𝑒𝑙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9482" y="1600200"/>
                <a:ext cx="1077118" cy="400110"/>
              </a:xfrm>
              <a:prstGeom prst="rect">
                <a:avLst/>
              </a:prstGeom>
              <a:blipFill rotWithShape="0">
                <a:blip r:embed="rId2"/>
                <a:stretch>
                  <a:fillRect r="-49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 bwMode="auto">
          <a:xfrm>
            <a:off x="1187253" y="1600200"/>
            <a:ext cx="0" cy="213360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/>
        </p:nvCxnSpPr>
        <p:spPr bwMode="auto">
          <a:xfrm flipH="1">
            <a:off x="1187254" y="3733800"/>
            <a:ext cx="3613346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Isosceles Triangle 18"/>
          <p:cNvSpPr/>
          <p:nvPr/>
        </p:nvSpPr>
        <p:spPr bwMode="auto">
          <a:xfrm>
            <a:off x="4953000" y="2057400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solidFill>
            <a:srgbClr val="92D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5933282" y="1600200"/>
                <a:ext cx="10771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𝐺𝑟𝑒𝑒𝑛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𝐶h𝑎𝑛𝑛𝑒𝑙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282" y="1600200"/>
                <a:ext cx="1077118" cy="400110"/>
              </a:xfrm>
              <a:prstGeom prst="rect">
                <a:avLst/>
              </a:prstGeom>
              <a:blipFill rotWithShape="0">
                <a:blip r:embed="rId3"/>
                <a:stretch>
                  <a:fillRect r="-717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 bwMode="auto">
          <a:xfrm>
            <a:off x="4921053" y="1600200"/>
            <a:ext cx="0" cy="213360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 flipH="1">
            <a:off x="4921054" y="3733800"/>
            <a:ext cx="3613346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Isosceles Triangle 18"/>
          <p:cNvSpPr/>
          <p:nvPr/>
        </p:nvSpPr>
        <p:spPr bwMode="auto">
          <a:xfrm>
            <a:off x="3276600" y="4476809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3804841" y="3962518"/>
                <a:ext cx="19915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𝐵𝑙𝑢𝑒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𝐶h𝑎𝑛𝑛𝑒𝑙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841" y="3962518"/>
                <a:ext cx="1991518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/>
          <p:cNvCxnSpPr/>
          <p:nvPr/>
        </p:nvCxnSpPr>
        <p:spPr bwMode="auto">
          <a:xfrm>
            <a:off x="3244653" y="4019609"/>
            <a:ext cx="0" cy="213360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/>
          <p:cNvCxnSpPr/>
          <p:nvPr/>
        </p:nvCxnSpPr>
        <p:spPr bwMode="auto">
          <a:xfrm flipH="1">
            <a:off x="3244654" y="6153209"/>
            <a:ext cx="3613346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4717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WARNA PIKSEL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E08D-9D01-45F0-AB22-8DAA534BEB52}" type="datetime3">
              <a:rPr lang="en-US" smtClean="0"/>
              <a:t>8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70" y="2231801"/>
            <a:ext cx="2743200" cy="30707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764" y="1904999"/>
            <a:ext cx="2743200" cy="13984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00744" y="3217285"/>
            <a:ext cx="1828800" cy="35169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136676"/>
            <a:ext cx="1590695" cy="30753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2998694"/>
            <a:ext cx="1481164" cy="121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4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WARNA PIKSEL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956E-A47C-4464-A24F-44ADD4E8613F}" type="datetime3">
              <a:rPr lang="en-US" smtClean="0"/>
              <a:t>8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18382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67100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N+1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18200" y="363214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N+2</a:t>
            </a:r>
            <a:endParaRPr lang="en-US" sz="2000">
              <a:latin typeface="Trebuchet MS" panose="020B0603020202020204" pitchFamily="34" charset="0"/>
            </a:endParaRPr>
          </a:p>
        </p:txBody>
      </p:sp>
      <p:pic>
        <p:nvPicPr>
          <p:cNvPr id="10" name="Content Placeholder 1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666815"/>
            <a:ext cx="2286000" cy="1714500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681540"/>
            <a:ext cx="2286000" cy="1714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154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2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REGION GROWING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/>
              <a:t>Digunakan untuk mendapatkan </a:t>
            </a:r>
            <a:r>
              <a:rPr lang="en-US" i="1"/>
              <a:t>region api</a:t>
            </a:r>
            <a:endParaRPr lang="en-US"/>
          </a:p>
          <a:p>
            <a:pPr algn="just"/>
            <a:r>
              <a:rPr lang="en-US"/>
              <a:t>Inisialisasi </a:t>
            </a:r>
            <a:r>
              <a:rPr lang="en-US" i="1"/>
              <a:t>seed</a:t>
            </a:r>
            <a:r>
              <a:rPr lang="en-US"/>
              <a:t> didapatkan dari kandidat piksel api yang dihasilkan pada tahap deteksi warna piksel</a:t>
            </a:r>
          </a:p>
          <a:p>
            <a:pPr algn="just"/>
            <a:r>
              <a:rPr lang="en-US"/>
              <a:t>Tingkat homogen piksel dilihat dari probabilitas warna </a:t>
            </a:r>
            <a:r>
              <a:rPr lang="en-US"/>
              <a:t>piksel </a:t>
            </a:r>
            <a:r>
              <a:rPr lang="en-US" smtClean="0"/>
              <a:t>tetangga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6C48D-78D8-40B3-AB4A-1B939C207284}" type="datetime3">
              <a:rPr lang="en-US" smtClean="0"/>
              <a:t>8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REGION GROWING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DE35D-A9C2-4021-87F6-6681A53A3FF0}" type="datetime3">
              <a:rPr lang="en-US" smtClean="0"/>
              <a:t>8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18382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67100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N+1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18200" y="363214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N+2</a:t>
            </a:r>
            <a:endParaRPr lang="en-US" sz="2000">
              <a:latin typeface="Trebuchet MS" panose="020B0603020202020204" pitchFamily="34" charset="0"/>
            </a:endParaRPr>
          </a:p>
        </p:txBody>
      </p:sp>
      <p:pic>
        <p:nvPicPr>
          <p:cNvPr id="10" name="Content Placeholder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666815"/>
            <a:ext cx="2286000" cy="1714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681540"/>
            <a:ext cx="2286000" cy="1714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154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7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PERHITUNGAN LUASAN REGION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Digunakan untuk </a:t>
            </a:r>
            <a:r>
              <a:rPr lang="en-US"/>
              <a:t>menghilangkan </a:t>
            </a:r>
            <a:r>
              <a:rPr lang="en-US" smtClean="0"/>
              <a:t>noise</a:t>
            </a:r>
          </a:p>
          <a:p>
            <a:endParaRPr lang="en-US"/>
          </a:p>
          <a:p>
            <a:r>
              <a:rPr lang="en-US"/>
              <a:t>Menggunakan luasan yang didapatkan pada proses </a:t>
            </a:r>
            <a:r>
              <a:rPr lang="en-US"/>
              <a:t>region </a:t>
            </a:r>
            <a:r>
              <a:rPr lang="en-US" smtClean="0"/>
              <a:t>growing</a:t>
            </a:r>
          </a:p>
          <a:p>
            <a:endParaRPr lang="en-US"/>
          </a:p>
          <a:p>
            <a:r>
              <a:rPr lang="en-US"/>
              <a:t>Jika luasan region &gt; 1% total piksel frame diangga api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0DBE0-390A-454B-AE15-4E9FA0F5F119}" type="datetime3">
              <a:rPr lang="en-US" smtClean="0"/>
              <a:t>8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3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PERHITUNGAN LUASAN REGION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8895E-02AB-4C06-BA73-251AB0245D18}" type="datetime3">
              <a:rPr lang="en-US" smtClean="0"/>
              <a:t>8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18382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67100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N+1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18200" y="363214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N+2</a:t>
            </a:r>
            <a:endParaRPr lang="en-US" sz="2000">
              <a:latin typeface="Trebuchet MS" panose="020B0603020202020204" pitchFamily="34" charset="0"/>
            </a:endParaRPr>
          </a:p>
        </p:txBody>
      </p:sp>
      <p:pic>
        <p:nvPicPr>
          <p:cNvPr id="10" name="Content Placeholder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666815"/>
            <a:ext cx="2286000" cy="1714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681540"/>
            <a:ext cx="2286000" cy="1714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154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E7A4B-810A-4BDB-B641-5B9244C36040}" type="datetime3">
              <a:rPr lang="en-US" smtClean="0"/>
              <a:t>8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27</a:t>
            </a:fld>
            <a:endParaRPr lang="en-US"/>
          </a:p>
        </p:txBody>
      </p:sp>
      <p:sp>
        <p:nvSpPr>
          <p:cNvPr id="27" name="Oval 26"/>
          <p:cNvSpPr/>
          <p:nvPr/>
        </p:nvSpPr>
        <p:spPr bwMode="auto">
          <a:xfrm>
            <a:off x="675482" y="1450957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>
                <a:latin typeface="Trebuchet MS" panose="020B0603020202020204" pitchFamily="34" charset="0"/>
              </a:rPr>
              <a:t>MULAI</a:t>
            </a: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cxnSp>
        <p:nvCxnSpPr>
          <p:cNvPr id="29" name="Straight Arrow Connector 28"/>
          <p:cNvCxnSpPr>
            <a:stCxn id="27" idx="6"/>
            <a:endCxn id="30" idx="1"/>
          </p:cNvCxnSpPr>
          <p:nvPr/>
        </p:nvCxnSpPr>
        <p:spPr bwMode="auto">
          <a:xfrm>
            <a:off x="1894682" y="2016107"/>
            <a:ext cx="340518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644507"/>
            <a:ext cx="3657600" cy="2743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330307"/>
            <a:ext cx="1828800" cy="1371600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stCxn id="30" idx="3"/>
            <a:endCxn id="31" idx="1"/>
          </p:cNvCxnSpPr>
          <p:nvPr/>
        </p:nvCxnSpPr>
        <p:spPr bwMode="auto">
          <a:xfrm>
            <a:off x="5892800" y="2016107"/>
            <a:ext cx="6985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0" y="3597440"/>
            <a:ext cx="1828800" cy="1371600"/>
          </a:xfrm>
          <a:prstGeom prst="rect">
            <a:avLst/>
          </a:prstGeom>
        </p:spPr>
      </p:pic>
      <p:cxnSp>
        <p:nvCxnSpPr>
          <p:cNvPr id="34" name="Straight Arrow Connector 33"/>
          <p:cNvCxnSpPr>
            <a:stCxn id="31" idx="2"/>
            <a:endCxn id="33" idx="0"/>
          </p:cNvCxnSpPr>
          <p:nvPr/>
        </p:nvCxnSpPr>
        <p:spPr bwMode="auto">
          <a:xfrm>
            <a:off x="7505700" y="2701907"/>
            <a:ext cx="12700" cy="895533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775" y="3597440"/>
            <a:ext cx="1828800" cy="1371600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33" idx="1"/>
            <a:endCxn id="35" idx="3"/>
          </p:cNvCxnSpPr>
          <p:nvPr/>
        </p:nvCxnSpPr>
        <p:spPr bwMode="auto">
          <a:xfrm flipH="1">
            <a:off x="6251575" y="4283240"/>
            <a:ext cx="35242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3597440"/>
            <a:ext cx="1828800" cy="1371600"/>
          </a:xfrm>
          <a:prstGeom prst="rect">
            <a:avLst/>
          </a:prstGeom>
        </p:spPr>
      </p:pic>
      <p:cxnSp>
        <p:nvCxnSpPr>
          <p:cNvPr id="38" name="Straight Arrow Connector 37"/>
          <p:cNvCxnSpPr>
            <a:stCxn id="35" idx="1"/>
            <a:endCxn id="37" idx="3"/>
          </p:cNvCxnSpPr>
          <p:nvPr/>
        </p:nvCxnSpPr>
        <p:spPr bwMode="auto">
          <a:xfrm flipH="1">
            <a:off x="4070350" y="4283240"/>
            <a:ext cx="35242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597440"/>
            <a:ext cx="1828800" cy="1371600"/>
          </a:xfrm>
          <a:prstGeom prst="rect">
            <a:avLst/>
          </a:prstGeom>
        </p:spPr>
      </p:pic>
      <p:cxnSp>
        <p:nvCxnSpPr>
          <p:cNvPr id="40" name="Straight Arrow Connector 39"/>
          <p:cNvCxnSpPr>
            <a:stCxn id="37" idx="1"/>
            <a:endCxn id="39" idx="3"/>
          </p:cNvCxnSpPr>
          <p:nvPr/>
        </p:nvCxnSpPr>
        <p:spPr bwMode="auto">
          <a:xfrm flipH="1">
            <a:off x="1981200" y="4283240"/>
            <a:ext cx="26035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Oval 40"/>
          <p:cNvSpPr/>
          <p:nvPr/>
        </p:nvSpPr>
        <p:spPr bwMode="auto">
          <a:xfrm>
            <a:off x="457200" y="527384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SELESAI</a:t>
            </a: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cxnSp>
        <p:nvCxnSpPr>
          <p:cNvPr id="43" name="Straight Arrow Connector 42"/>
          <p:cNvCxnSpPr>
            <a:stCxn id="39" idx="2"/>
            <a:endCxn id="41" idx="0"/>
          </p:cNvCxnSpPr>
          <p:nvPr/>
        </p:nvCxnSpPr>
        <p:spPr bwMode="auto">
          <a:xfrm>
            <a:off x="1066800" y="4969040"/>
            <a:ext cx="0" cy="3048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TextBox 43"/>
          <p:cNvSpPr txBox="1"/>
          <p:nvPr/>
        </p:nvSpPr>
        <p:spPr>
          <a:xfrm>
            <a:off x="2836862" y="135976"/>
            <a:ext cx="2878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MASUKAN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98106" y="5424752"/>
            <a:ext cx="2878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DETEKSI WARNA PIKSEL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785541" y="5121440"/>
            <a:ext cx="2878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REGION GROWING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079331" y="5187767"/>
            <a:ext cx="2878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DETEKSI GERAK</a:t>
            </a:r>
            <a:endParaRPr lang="en-US" sz="200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83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 ALIR PROSES UTAMA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4B56B-8948-4190-B32E-C9CBCAB0BF7D}" type="datetime3">
              <a:rPr lang="en-US" smtClean="0"/>
              <a:t>8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28</a:t>
            </a:fld>
            <a:endParaRPr lang="en-US"/>
          </a:p>
        </p:txBody>
      </p:sp>
      <p:sp>
        <p:nvSpPr>
          <p:cNvPr id="7" name="Oval 6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MULAI</a:t>
            </a:r>
            <a:endParaRPr kumimoji="0" lang="en-US" sz="1500" b="0" i="0" u="none" strike="noStrike" cap="none" normalizeH="0" baseline="0" smtClean="0">
              <a:ln>
                <a:noFill/>
              </a:ln>
              <a:effectLst/>
              <a:latin typeface="Trebuchet MS" panose="020B0603020202020204" pitchFamily="34" charset="0"/>
            </a:endParaRPr>
          </a:p>
        </p:txBody>
      </p:sp>
      <p:sp>
        <p:nvSpPr>
          <p:cNvPr id="8" name="Parallelogram 7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FRAME</a:t>
            </a:r>
            <a:endParaRPr kumimoji="0" lang="en-US" sz="1500" b="0" i="0" u="none" strike="noStrike" cap="none" normalizeH="0" baseline="0" smtClean="0">
              <a:ln>
                <a:noFill/>
              </a:ln>
              <a:effectLst/>
              <a:latin typeface="Trebuchet MS" panose="020B0603020202020204" pitchFamily="34" charset="0"/>
            </a:endParaRPr>
          </a:p>
        </p:txBody>
      </p:sp>
      <p:cxnSp>
        <p:nvCxnSpPr>
          <p:cNvPr id="9" name="Straight Arrow Connector 8"/>
          <p:cNvCxnSpPr>
            <a:stCxn id="7" idx="4"/>
            <a:endCxn id="8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ounded Rectangle 9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PRE –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PROCESSING</a:t>
            </a:r>
            <a:endParaRPr kumimoji="0" lang="en-US" sz="1500" b="0" i="0" u="none" strike="noStrike" cap="none" normalizeH="0" baseline="0" smtClean="0">
              <a:ln>
                <a:noFill/>
              </a:ln>
              <a:effectLst/>
              <a:latin typeface="Trebuchet MS" panose="020B0603020202020204" pitchFamily="34" charset="0"/>
            </a:endParaRPr>
          </a:p>
        </p:txBody>
      </p:sp>
      <p:cxnSp>
        <p:nvCxnSpPr>
          <p:cNvPr id="11" name="Straight Arrow Connector 10"/>
          <p:cNvCxnSpPr>
            <a:endCxn id="10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ounded Rectangle 11"/>
          <p:cNvSpPr/>
          <p:nvPr/>
        </p:nvSpPr>
        <p:spPr bwMode="auto">
          <a:xfrm>
            <a:off x="3937001" y="4508500"/>
            <a:ext cx="1219200" cy="914400"/>
          </a:xfrm>
          <a:prstGeom prst="roundRect">
            <a:avLst/>
          </a:prstGeom>
          <a:solidFill>
            <a:srgbClr val="00B0F0"/>
          </a:solidFill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VERIFIKASI</a:t>
            </a: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rebuchet MS" panose="020B0603020202020204" pitchFamily="34" charset="0"/>
            </a:endParaRPr>
          </a:p>
        </p:txBody>
      </p:sp>
      <p:cxnSp>
        <p:nvCxnSpPr>
          <p:cNvPr id="13" name="Straight Arrow Connector 12"/>
          <p:cNvCxnSpPr>
            <a:endCxn id="12" idx="1"/>
          </p:cNvCxnSpPr>
          <p:nvPr/>
        </p:nvCxnSpPr>
        <p:spPr bwMode="auto">
          <a:xfrm>
            <a:off x="3327401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Diamond 13"/>
          <p:cNvSpPr/>
          <p:nvPr/>
        </p:nvSpPr>
        <p:spPr bwMode="auto">
          <a:xfrm>
            <a:off x="3937001" y="3297644"/>
            <a:ext cx="1219200" cy="893356"/>
          </a:xfrm>
          <a:prstGeom prst="diamond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API ?</a:t>
            </a:r>
            <a:endParaRPr kumimoji="0" lang="en-US" sz="1500" b="0" i="0" u="none" strike="noStrike" cap="none" normalizeH="0" baseline="0" smtClean="0">
              <a:ln>
                <a:noFill/>
              </a:ln>
              <a:effectLst/>
              <a:latin typeface="Trebuchet MS" panose="020B0603020202020204" pitchFamily="34" charset="0"/>
            </a:endParaRPr>
          </a:p>
        </p:txBody>
      </p:sp>
      <p:cxnSp>
        <p:nvCxnSpPr>
          <p:cNvPr id="15" name="Straight Arrow Connector 14"/>
          <p:cNvCxnSpPr>
            <a:stCxn id="12" idx="0"/>
            <a:endCxn id="14" idx="2"/>
          </p:cNvCxnSpPr>
          <p:nvPr/>
        </p:nvCxnSpPr>
        <p:spPr bwMode="auto">
          <a:xfrm flipV="1">
            <a:off x="45466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ounded Rectangle 15"/>
          <p:cNvSpPr/>
          <p:nvPr/>
        </p:nvSpPr>
        <p:spPr bwMode="auto">
          <a:xfrm>
            <a:off x="3937001" y="20320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MENANDAI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REGION</a:t>
            </a:r>
            <a:endParaRPr kumimoji="0" lang="en-US" sz="1500" b="0" i="0" u="none" strike="noStrike" cap="none" normalizeH="0" baseline="0" smtClean="0">
              <a:ln>
                <a:noFill/>
              </a:ln>
              <a:effectLst/>
              <a:latin typeface="Trebuchet MS" panose="020B0603020202020204" pitchFamily="34" charset="0"/>
            </a:endParaRPr>
          </a:p>
        </p:txBody>
      </p:sp>
      <p:sp>
        <p:nvSpPr>
          <p:cNvPr id="17" name="Parallelogram 16"/>
          <p:cNvSpPr/>
          <p:nvPr/>
        </p:nvSpPr>
        <p:spPr bwMode="auto">
          <a:xfrm>
            <a:off x="5791200" y="3325221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FRAME</a:t>
            </a:r>
            <a:endParaRPr kumimoji="0" lang="en-US" sz="1500" b="0" i="0" u="none" strike="noStrike" cap="none" normalizeH="0" baseline="0" smtClean="0">
              <a:ln>
                <a:noFill/>
              </a:ln>
              <a:effectLst/>
              <a:latin typeface="Trebuchet MS" panose="020B0603020202020204" pitchFamily="34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791200" y="4505635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SELESAI</a:t>
            </a:r>
            <a:endParaRPr kumimoji="0" lang="en-US" sz="1500" b="0" i="0" u="none" strike="noStrike" cap="none" normalizeH="0" baseline="0" smtClean="0">
              <a:ln>
                <a:noFill/>
              </a:ln>
              <a:effectLst/>
              <a:latin typeface="Trebuchet MS" panose="020B0603020202020204" pitchFamily="34" charset="0"/>
            </a:endParaRPr>
          </a:p>
        </p:txBody>
      </p:sp>
      <p:cxnSp>
        <p:nvCxnSpPr>
          <p:cNvPr id="19" name="Straight Arrow Connector 18"/>
          <p:cNvCxnSpPr>
            <a:stCxn id="14" idx="0"/>
            <a:endCxn id="16" idx="2"/>
          </p:cNvCxnSpPr>
          <p:nvPr/>
        </p:nvCxnSpPr>
        <p:spPr bwMode="auto">
          <a:xfrm flipV="1">
            <a:off x="4546601" y="2946400"/>
            <a:ext cx="0" cy="351244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>
            <a:stCxn id="16" idx="3"/>
            <a:endCxn id="17" idx="0"/>
          </p:cNvCxnSpPr>
          <p:nvPr/>
        </p:nvCxnSpPr>
        <p:spPr bwMode="auto">
          <a:xfrm>
            <a:off x="5156201" y="2489200"/>
            <a:ext cx="1244599" cy="836021"/>
          </a:xfrm>
          <a:prstGeom prst="bentConnector2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>
            <a:stCxn id="17" idx="4"/>
            <a:endCxn id="18" idx="0"/>
          </p:cNvCxnSpPr>
          <p:nvPr/>
        </p:nvCxnSpPr>
        <p:spPr bwMode="auto">
          <a:xfrm>
            <a:off x="6400800" y="4163421"/>
            <a:ext cx="0" cy="342214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4241801" y="3019271"/>
            <a:ext cx="121920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YA</a:t>
            </a:r>
            <a:endParaRPr lang="en-US" sz="1500">
              <a:latin typeface="Trebuchet MS" panose="020B0603020202020204" pitchFamily="34" charset="0"/>
            </a:endParaRPr>
          </a:p>
        </p:txBody>
      </p:sp>
      <p:cxnSp>
        <p:nvCxnSpPr>
          <p:cNvPr id="29" name="Straight Arrow Connector 28"/>
          <p:cNvCxnSpPr>
            <a:stCxn id="14" idx="3"/>
            <a:endCxn id="17" idx="5"/>
          </p:cNvCxnSpPr>
          <p:nvPr/>
        </p:nvCxnSpPr>
        <p:spPr bwMode="auto">
          <a:xfrm flipV="1">
            <a:off x="5156201" y="3744321"/>
            <a:ext cx="739774" cy="1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TextBox 29"/>
          <p:cNvSpPr txBox="1"/>
          <p:nvPr/>
        </p:nvSpPr>
        <p:spPr>
          <a:xfrm>
            <a:off x="4775201" y="3336101"/>
            <a:ext cx="121920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TIDAK</a:t>
            </a:r>
            <a:endParaRPr lang="en-US" sz="150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7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 ALIR</a:t>
            </a:r>
            <a:r>
              <a:rPr lang="en-US" smtClean="0"/>
              <a:t> VERIFIKASI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349A5-128E-4E9A-84AE-57F8AF578C12}" type="datetime3">
              <a:rPr lang="en-US" smtClean="0"/>
              <a:t>8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29</a:t>
            </a:fld>
            <a:endParaRPr lang="en-US"/>
          </a:p>
        </p:txBody>
      </p:sp>
      <p:sp>
        <p:nvSpPr>
          <p:cNvPr id="7" name="Oval 6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MULAI</a:t>
            </a: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sp>
        <p:nvSpPr>
          <p:cNvPr id="8" name="Parallelogram 7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Trebuchet MS" panose="020B0603020202020204" pitchFamily="34" charset="0"/>
              </a:rPr>
              <a:t>FRAME</a:t>
            </a:r>
            <a:r>
              <a:rPr lang="en-US" sz="1500">
                <a:latin typeface="Trebuchet MS" panose="020B0603020202020204" pitchFamily="34" charset="0"/>
              </a:rPr>
              <a:t>, </a:t>
            </a:r>
            <a:endParaRPr lang="en-US" sz="1500" smtClean="0">
              <a:latin typeface="Trebuchet MS" panose="020B0603020202020204" pitchFamily="34" charset="0"/>
            </a:endParaRPr>
          </a:p>
          <a:p>
            <a:pPr algn="ctr"/>
            <a:r>
              <a:rPr lang="en-US" sz="1500" smtClean="0">
                <a:latin typeface="Trebuchet MS" panose="020B0603020202020204" pitchFamily="34" charset="0"/>
              </a:rPr>
              <a:t>KANDIDAT </a:t>
            </a:r>
          </a:p>
          <a:p>
            <a:pPr algn="ctr"/>
            <a:r>
              <a:rPr lang="en-US" sz="1500" smtClean="0">
                <a:latin typeface="Trebuchet MS" panose="020B0603020202020204" pitchFamily="34" charset="0"/>
              </a:rPr>
              <a:t>PIKSEL</a:t>
            </a:r>
            <a:endParaRPr lang="en-US" sz="1500">
              <a:latin typeface="Trebuchet MS" panose="020B0603020202020204" pitchFamily="34" charset="0"/>
            </a:endParaRPr>
          </a:p>
        </p:txBody>
      </p:sp>
      <p:cxnSp>
        <p:nvCxnSpPr>
          <p:cNvPr id="9" name="Straight Arrow Connector 8"/>
          <p:cNvCxnSpPr>
            <a:stCxn id="7" idx="4"/>
            <a:endCxn id="8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ounded Rectangle 9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Trebuchet MS" panose="020B0603020202020204" pitchFamily="34" charset="0"/>
              </a:rPr>
              <a:t>EKSTRAKSI </a:t>
            </a:r>
            <a:endParaRPr lang="en-US" sz="1500" smtClean="0">
              <a:latin typeface="Trebuchet MS" panose="020B0603020202020204" pitchFamily="34" charset="0"/>
            </a:endParaRPr>
          </a:p>
          <a:p>
            <a:pPr algn="ctr"/>
            <a:r>
              <a:rPr lang="en-US" sz="1500" smtClean="0">
                <a:latin typeface="Trebuchet MS" panose="020B0603020202020204" pitchFamily="34" charset="0"/>
              </a:rPr>
              <a:t>FITUR</a:t>
            </a:r>
            <a:endParaRPr lang="en-US" sz="1500">
              <a:latin typeface="Trebuchet MS" panose="020B0603020202020204" pitchFamily="34" charset="0"/>
            </a:endParaRPr>
          </a:p>
        </p:txBody>
      </p:sp>
      <p:cxnSp>
        <p:nvCxnSpPr>
          <p:cNvPr id="11" name="Straight Arrow Connector 10"/>
          <p:cNvCxnSpPr>
            <a:endCxn id="10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ounded Rectangle 11"/>
          <p:cNvSpPr/>
          <p:nvPr/>
        </p:nvSpPr>
        <p:spPr bwMode="auto">
          <a:xfrm>
            <a:off x="3962400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Trebuchet MS" panose="020B0603020202020204" pitchFamily="34" charset="0"/>
              </a:rPr>
              <a:t>SUPPORT </a:t>
            </a:r>
            <a:endParaRPr lang="en-US" sz="1500" smtClean="0">
              <a:latin typeface="Trebuchet MS" panose="020B0603020202020204" pitchFamily="34" charset="0"/>
            </a:endParaRPr>
          </a:p>
          <a:p>
            <a:pPr algn="ctr"/>
            <a:r>
              <a:rPr lang="en-US" sz="1500" smtClean="0">
                <a:latin typeface="Trebuchet MS" panose="020B0603020202020204" pitchFamily="34" charset="0"/>
              </a:rPr>
              <a:t>VECTOR </a:t>
            </a:r>
          </a:p>
          <a:p>
            <a:pPr algn="ctr"/>
            <a:r>
              <a:rPr lang="en-US" sz="1500" smtClean="0">
                <a:latin typeface="Trebuchet MS" panose="020B0603020202020204" pitchFamily="34" charset="0"/>
              </a:rPr>
              <a:t>MACHINES</a:t>
            </a:r>
            <a:endParaRPr lang="en-US" sz="1500">
              <a:latin typeface="Trebuchet MS" panose="020B0603020202020204" pitchFamily="34" charset="0"/>
            </a:endParaRPr>
          </a:p>
        </p:txBody>
      </p:sp>
      <p:cxnSp>
        <p:nvCxnSpPr>
          <p:cNvPr id="13" name="Straight Arrow Connector 12"/>
          <p:cNvCxnSpPr>
            <a:endCxn id="12" idx="1"/>
          </p:cNvCxnSpPr>
          <p:nvPr/>
        </p:nvCxnSpPr>
        <p:spPr bwMode="auto">
          <a:xfrm>
            <a:off x="3352800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>
            <a:stCxn id="12" idx="0"/>
            <a:endCxn id="19" idx="2"/>
          </p:cNvCxnSpPr>
          <p:nvPr/>
        </p:nvCxnSpPr>
        <p:spPr bwMode="auto">
          <a:xfrm flipV="1">
            <a:off x="4572000" y="4174183"/>
            <a:ext cx="1" cy="33431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Diamond 18"/>
          <p:cNvSpPr/>
          <p:nvPr/>
        </p:nvSpPr>
        <p:spPr bwMode="auto">
          <a:xfrm>
            <a:off x="3962401" y="3280827"/>
            <a:ext cx="1219200" cy="893356"/>
          </a:xfrm>
          <a:prstGeom prst="diamon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Trebuchet MS" panose="020B0603020202020204" pitchFamily="34" charset="0"/>
              </a:rPr>
              <a:t>API</a:t>
            </a:r>
            <a:endParaRPr lang="en-US" sz="1500">
              <a:latin typeface="Trebuchet MS" panose="020B0603020202020204" pitchFamily="34" charset="0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3962401" y="2015183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Trebuchet MS" panose="020B0603020202020204" pitchFamily="34" charset="0"/>
              </a:rPr>
              <a:t>MENANDAI </a:t>
            </a:r>
            <a:endParaRPr lang="en-US" sz="1500" smtClean="0">
              <a:latin typeface="Trebuchet MS" panose="020B0603020202020204" pitchFamily="34" charset="0"/>
            </a:endParaRPr>
          </a:p>
          <a:p>
            <a:pPr algn="ctr"/>
            <a:r>
              <a:rPr lang="en-US" sz="1500" smtClean="0">
                <a:latin typeface="Trebuchet MS" panose="020B0603020202020204" pitchFamily="34" charset="0"/>
              </a:rPr>
              <a:t>REGION</a:t>
            </a:r>
            <a:endParaRPr lang="en-US" sz="1500">
              <a:latin typeface="Trebuchet MS" panose="020B0603020202020204" pitchFamily="34" charset="0"/>
            </a:endParaRPr>
          </a:p>
        </p:txBody>
      </p:sp>
      <p:sp>
        <p:nvSpPr>
          <p:cNvPr id="21" name="Parallelogram 20"/>
          <p:cNvSpPr/>
          <p:nvPr/>
        </p:nvSpPr>
        <p:spPr bwMode="auto">
          <a:xfrm>
            <a:off x="5816600" y="3308404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Trebuchet MS" panose="020B0603020202020204" pitchFamily="34" charset="0"/>
              </a:rPr>
              <a:t>FRAME</a:t>
            </a:r>
            <a:endParaRPr lang="en-US" sz="1500">
              <a:latin typeface="Trebuchet MS" panose="020B0603020202020204" pitchFamily="34" charset="0"/>
            </a:endParaRPr>
          </a:p>
        </p:txBody>
      </p:sp>
      <p:cxnSp>
        <p:nvCxnSpPr>
          <p:cNvPr id="22" name="Straight Arrow Connector 21"/>
          <p:cNvCxnSpPr>
            <a:stCxn id="19" idx="0"/>
            <a:endCxn id="20" idx="2"/>
          </p:cNvCxnSpPr>
          <p:nvPr/>
        </p:nvCxnSpPr>
        <p:spPr bwMode="auto">
          <a:xfrm flipV="1">
            <a:off x="4572001" y="2929583"/>
            <a:ext cx="0" cy="35124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22"/>
          <p:cNvCxnSpPr>
            <a:stCxn id="20" idx="3"/>
            <a:endCxn id="21" idx="0"/>
          </p:cNvCxnSpPr>
          <p:nvPr/>
        </p:nvCxnSpPr>
        <p:spPr bwMode="auto">
          <a:xfrm>
            <a:off x="5181601" y="2472383"/>
            <a:ext cx="1244599" cy="836021"/>
          </a:xfrm>
          <a:prstGeom prst="bentConnector2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TextBox 25"/>
          <p:cNvSpPr txBox="1"/>
          <p:nvPr/>
        </p:nvSpPr>
        <p:spPr>
          <a:xfrm>
            <a:off x="4267201" y="3002454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YA</a:t>
            </a:r>
            <a:endParaRPr lang="en-US" sz="1500">
              <a:latin typeface="Trebuchet MS" panose="020B0603020202020204" pitchFamily="34" charset="0"/>
            </a:endParaRPr>
          </a:p>
        </p:txBody>
      </p:sp>
      <p:cxnSp>
        <p:nvCxnSpPr>
          <p:cNvPr id="27" name="Straight Arrow Connector 26"/>
          <p:cNvCxnSpPr>
            <a:stCxn id="19" idx="3"/>
            <a:endCxn id="21" idx="5"/>
          </p:cNvCxnSpPr>
          <p:nvPr/>
        </p:nvCxnSpPr>
        <p:spPr bwMode="auto">
          <a:xfrm flipV="1">
            <a:off x="5181601" y="3727504"/>
            <a:ext cx="739774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4800601" y="3319284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TIDAK</a:t>
            </a:r>
            <a:endParaRPr lang="en-US" sz="1500">
              <a:latin typeface="Trebuchet MS" panose="020B0603020202020204" pitchFamily="34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5816599" y="4476751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Trebuchet MS" panose="020B0603020202020204" pitchFamily="34" charset="0"/>
              </a:rPr>
              <a:t>SELESAI</a:t>
            </a:r>
            <a:endParaRPr lang="en-US" sz="1500">
              <a:latin typeface="Trebuchet MS" panose="020B0603020202020204" pitchFamily="34" charset="0"/>
            </a:endParaRPr>
          </a:p>
        </p:txBody>
      </p:sp>
      <p:cxnSp>
        <p:nvCxnSpPr>
          <p:cNvPr id="32" name="Straight Arrow Connector 31"/>
          <p:cNvCxnSpPr>
            <a:stCxn id="21" idx="4"/>
            <a:endCxn id="30" idx="0"/>
          </p:cNvCxnSpPr>
          <p:nvPr/>
        </p:nvCxnSpPr>
        <p:spPr bwMode="auto">
          <a:xfrm flipH="1">
            <a:off x="6426199" y="4146604"/>
            <a:ext cx="1" cy="33014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53608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LATAR BELAKANG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algn="just"/>
            <a:r>
              <a:rPr lang="en-US"/>
              <a:t>Sensor api biasa  yang sering digunakan lambat dalam mendeteksi api, menunggu partikel </a:t>
            </a:r>
            <a:r>
              <a:rPr lang="en-US"/>
              <a:t>menyentuh </a:t>
            </a:r>
            <a:r>
              <a:rPr lang="en-US" smtClean="0"/>
              <a:t>sensor</a:t>
            </a:r>
          </a:p>
          <a:p>
            <a:pPr marL="0" lvl="0" indent="0" algn="just">
              <a:buNone/>
            </a:pPr>
            <a:endParaRPr lang="en-US" smtClean="0"/>
          </a:p>
          <a:p>
            <a:pPr lvl="0" algn="just"/>
            <a:r>
              <a:rPr lang="en-US" smtClean="0"/>
              <a:t>Sensor </a:t>
            </a:r>
            <a:r>
              <a:rPr lang="en-US"/>
              <a:t>biasa sulit untuk mendeteksi api diluar ruangan</a:t>
            </a:r>
          </a:p>
          <a:p>
            <a:pPr lvl="0" algn="just"/>
            <a:endParaRPr lang="en-US"/>
          </a:p>
          <a:p>
            <a:pPr lvl="0" algn="just"/>
            <a:r>
              <a:rPr lang="en-US"/>
              <a:t>Pemanfaatan kamera CCTV pada gedung-gedung, sehingga tidak perlu memasang alat pendeteksi api</a:t>
            </a:r>
          </a:p>
          <a:p>
            <a:pPr lvl="0" algn="just"/>
            <a:endParaRPr lang="en-US"/>
          </a:p>
          <a:p>
            <a:pPr lvl="0" algn="just"/>
            <a:endParaRPr lang="en-US"/>
          </a:p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20C9B-AC9C-4C33-906B-D538221D9693}" type="datetime3">
              <a:rPr lang="en-US" smtClean="0"/>
              <a:t>8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47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EKSTRAKSI FITUR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Menggunakan wavelet daubachies 4</a:t>
            </a:r>
          </a:p>
          <a:p>
            <a:r>
              <a:rPr lang="en-US"/>
              <a:t>Melakukan filter high pass dan low pass terhadap baris, selanjutnya terhadap kolom</a:t>
            </a:r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D03FD-80C6-460E-9866-50C7C1B98FB3}" type="datetime3">
              <a:rPr lang="en-US" smtClean="0"/>
              <a:t>8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 descr="F:\KULIAH\TA\bukuTA\source\wavel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790" y="3048000"/>
            <a:ext cx="7249318" cy="2743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609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B2168-DD48-45D9-9272-F8B920FB2876}" type="datetime3">
              <a:rPr lang="en-US" smtClean="0"/>
              <a:t>8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31</a:t>
            </a:fld>
            <a:endParaRPr lang="en-US"/>
          </a:p>
        </p:txBody>
      </p:sp>
      <p:pic>
        <p:nvPicPr>
          <p:cNvPr id="39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38" y="1962160"/>
            <a:ext cx="2743200" cy="20574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149" y="590560"/>
            <a:ext cx="1533525" cy="2286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624" y="3375851"/>
            <a:ext cx="1533525" cy="2286000"/>
          </a:xfrm>
          <a:prstGeom prst="rect">
            <a:avLst/>
          </a:prstGeom>
        </p:spPr>
      </p:pic>
      <p:cxnSp>
        <p:nvCxnSpPr>
          <p:cNvPr id="42" name="Straight Arrow Connector 41"/>
          <p:cNvCxnSpPr>
            <a:stCxn id="39" idx="3"/>
            <a:endCxn id="40" idx="1"/>
          </p:cNvCxnSpPr>
          <p:nvPr/>
        </p:nvCxnSpPr>
        <p:spPr bwMode="auto">
          <a:xfrm flipV="1">
            <a:off x="3423738" y="1733560"/>
            <a:ext cx="1014411" cy="12573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Arrow Connector 42"/>
          <p:cNvCxnSpPr>
            <a:stCxn id="39" idx="3"/>
            <a:endCxn id="41" idx="1"/>
          </p:cNvCxnSpPr>
          <p:nvPr/>
        </p:nvCxnSpPr>
        <p:spPr bwMode="auto">
          <a:xfrm>
            <a:off x="3423738" y="2990860"/>
            <a:ext cx="1004886" cy="152799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085" y="508122"/>
            <a:ext cx="1533525" cy="116205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382" y="1828810"/>
            <a:ext cx="1533525" cy="1162050"/>
          </a:xfrm>
          <a:prstGeom prst="rect">
            <a:avLst/>
          </a:prstGeom>
        </p:spPr>
      </p:pic>
      <p:cxnSp>
        <p:nvCxnSpPr>
          <p:cNvPr id="46" name="Straight Arrow Connector 45"/>
          <p:cNvCxnSpPr>
            <a:stCxn id="40" idx="3"/>
            <a:endCxn id="44" idx="1"/>
          </p:cNvCxnSpPr>
          <p:nvPr/>
        </p:nvCxnSpPr>
        <p:spPr bwMode="auto">
          <a:xfrm flipV="1">
            <a:off x="5971674" y="1089147"/>
            <a:ext cx="1014411" cy="644413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Arrow Connector 46"/>
          <p:cNvCxnSpPr>
            <a:stCxn id="40" idx="3"/>
            <a:endCxn id="45" idx="1"/>
          </p:cNvCxnSpPr>
          <p:nvPr/>
        </p:nvCxnSpPr>
        <p:spPr bwMode="auto">
          <a:xfrm>
            <a:off x="5971674" y="1733560"/>
            <a:ext cx="1001708" cy="67627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405" y="3375851"/>
            <a:ext cx="1533525" cy="116205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405" y="4696539"/>
            <a:ext cx="1533525" cy="1162050"/>
          </a:xfrm>
          <a:prstGeom prst="rect">
            <a:avLst/>
          </a:prstGeom>
        </p:spPr>
      </p:pic>
      <p:cxnSp>
        <p:nvCxnSpPr>
          <p:cNvPr id="50" name="Straight Arrow Connector 49"/>
          <p:cNvCxnSpPr>
            <a:stCxn id="41" idx="3"/>
            <a:endCxn id="48" idx="1"/>
          </p:cNvCxnSpPr>
          <p:nvPr/>
        </p:nvCxnSpPr>
        <p:spPr bwMode="auto">
          <a:xfrm flipV="1">
            <a:off x="5962149" y="3956876"/>
            <a:ext cx="1084256" cy="56197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Arrow Connector 50"/>
          <p:cNvCxnSpPr>
            <a:stCxn id="41" idx="3"/>
            <a:endCxn id="49" idx="1"/>
          </p:cNvCxnSpPr>
          <p:nvPr/>
        </p:nvCxnSpPr>
        <p:spPr bwMode="auto">
          <a:xfrm>
            <a:off x="5962149" y="4518851"/>
            <a:ext cx="1084256" cy="758713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0871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EKSTRAKSI FITUR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/>
                  <a:t>Citra yang dilakukan wavelet sebanyak 10 buah, yaitu frame yang sedang diproses dan 9 citra sebelumnya secara berututan</a:t>
                </a:r>
              </a:p>
              <a:p>
                <a:pPr algn="just"/>
                <a:endParaRPr lang="en-US"/>
              </a:p>
              <a:p>
                <a:pPr algn="just"/>
                <a:r>
                  <a:rPr lang="en-US"/>
                  <a:t>List piksel yang lolos tahap preprocessing akan dihitung nilai wavelet koordinat piksel tersebut menggunakan persamaan. </a:t>
                </a:r>
              </a:p>
              <a:p>
                <a:pPr marL="457200" lvl="1" indent="0" algn="just">
                  <a:buNone/>
                </a:pPr>
                <a:endParaRPr lang="en-US" i="1"/>
              </a:p>
              <a:p>
                <a:pPr marL="457200" lvl="1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/>
              </a:p>
              <a:p>
                <a:pPr algn="just"/>
                <a:endParaRPr lang="en-US"/>
              </a:p>
              <a:p>
                <a:pPr algn="just"/>
                <a:r>
                  <a:rPr lang="en-US"/>
                  <a:t>Nilai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 didapat dari ekstraksi fitur sebanyak sepuluh buah</a:t>
                </a:r>
              </a:p>
              <a:p>
                <a:pPr algn="just"/>
                <a:endParaRPr lang="en-US"/>
              </a:p>
              <a:p>
                <a:pPr marL="0" indent="0" algn="just">
                  <a:buNone/>
                </a:pPr>
                <a:endParaRPr lang="en-US"/>
              </a:p>
              <a:p>
                <a:endParaRPr lang="en-US"/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77E8-E999-42A2-8163-A58AC33AF457}" type="datetime3">
              <a:rPr lang="en-US" smtClean="0"/>
              <a:t>8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EKSTRAKSI FITUR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/>
                  <a:t>Nilai fitur dilakukan normalisasi menggunakan normalisasi min max. </a:t>
                </a:r>
              </a:p>
              <a:p>
                <a:pPr algn="just"/>
                <a:endParaRPr lang="en-US"/>
              </a:p>
              <a:p>
                <a:pPr algn="just"/>
                <a:r>
                  <a:rPr lang="en-US"/>
                  <a:t>Nilai min &amp; max didapatkan dari nilai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 min dan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 max setiap frame</a:t>
                </a:r>
              </a:p>
              <a:p>
                <a:pPr algn="just"/>
                <a:endParaRPr lang="en-US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/>
              </a:p>
              <a:p>
                <a:pPr algn="just"/>
                <a:endParaRPr lang="en-US"/>
              </a:p>
              <a:p>
                <a:pPr algn="just"/>
                <a:r>
                  <a:rPr lang="en-US"/>
                  <a:t>Nilai fitur disorting secara ascending</a:t>
                </a:r>
              </a:p>
              <a:p>
                <a:pPr marL="0" indent="0" algn="just">
                  <a:buNone/>
                </a:pPr>
                <a:endParaRPr lang="en-US"/>
              </a:p>
              <a:p>
                <a:pPr marL="0" indent="0" algn="just">
                  <a:buNone/>
                </a:pPr>
                <a:endParaRPr lang="en-US"/>
              </a:p>
              <a:p>
                <a:pPr marL="0" indent="0" algn="just">
                  <a:buNone/>
                </a:pPr>
                <a:endParaRPr lang="en-US"/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62A7D-74E3-4117-810A-4958262FD62D}" type="datetime3">
              <a:rPr lang="en-US" smtClean="0"/>
              <a:t>8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2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SUPPORT VECTOR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Klasifikasi untuk melakukan verifikasi terhadap piksel api dari data fitur </a:t>
            </a:r>
            <a:r>
              <a:rPr lang="en-US"/>
              <a:t>yang </a:t>
            </a:r>
            <a:r>
              <a:rPr lang="en-US" smtClean="0"/>
              <a:t>didapatkan</a:t>
            </a:r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0829A-AE93-44D4-B6BF-576E0EE6B168}" type="datetime3">
              <a:rPr lang="en-US" smtClean="0"/>
              <a:t>8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34</a:t>
            </a:fld>
            <a:endParaRPr lang="en-US"/>
          </a:p>
        </p:txBody>
      </p:sp>
      <p:sp>
        <p:nvSpPr>
          <p:cNvPr id="17" name="Rounded Rectangle 16"/>
          <p:cNvSpPr/>
          <p:nvPr/>
        </p:nvSpPr>
        <p:spPr bwMode="auto">
          <a:xfrm>
            <a:off x="914400" y="2425700"/>
            <a:ext cx="24384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Vektor Fitur Training</a:t>
            </a: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6096000" y="2425700"/>
            <a:ext cx="24384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Vektor Fitur Testing</a:t>
            </a: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914400" y="4222750"/>
            <a:ext cx="24384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Training SVM Model</a:t>
            </a: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3771900" y="4222750"/>
            <a:ext cx="17907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SVM Model</a:t>
            </a: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6096000" y="3914775"/>
            <a:ext cx="2438400" cy="122555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500" smtClean="0">
              <a:latin typeface="Trebuchet MS" panose="020B0603020202020204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Klasifikasi Piksel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>
                <a:latin typeface="Trebuchet MS" panose="020B0603020202020204" pitchFamily="34" charset="0"/>
              </a:rPr>
              <a:t>b</a:t>
            </a:r>
            <a:r>
              <a:rPr lang="en-US" sz="1500" smtClean="0">
                <a:latin typeface="Trebuchet MS" panose="020B0603020202020204" pitchFamily="34" charset="0"/>
              </a:rPr>
              <a:t>erdasarkan SVM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cxnSp>
        <p:nvCxnSpPr>
          <p:cNvPr id="22" name="Straight Arrow Connector 21"/>
          <p:cNvCxnSpPr>
            <a:stCxn id="17" idx="2"/>
            <a:endCxn id="19" idx="0"/>
          </p:cNvCxnSpPr>
          <p:nvPr/>
        </p:nvCxnSpPr>
        <p:spPr bwMode="auto">
          <a:xfrm>
            <a:off x="2133600" y="3035300"/>
            <a:ext cx="0" cy="118745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22"/>
          <p:cNvCxnSpPr>
            <a:stCxn id="19" idx="3"/>
            <a:endCxn id="20" idx="1"/>
          </p:cNvCxnSpPr>
          <p:nvPr/>
        </p:nvCxnSpPr>
        <p:spPr bwMode="auto">
          <a:xfrm>
            <a:off x="3352800" y="4527550"/>
            <a:ext cx="4191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>
            <a:stCxn id="18" idx="2"/>
            <a:endCxn id="21" idx="0"/>
          </p:cNvCxnSpPr>
          <p:nvPr/>
        </p:nvCxnSpPr>
        <p:spPr bwMode="auto">
          <a:xfrm>
            <a:off x="7315200" y="3035300"/>
            <a:ext cx="0" cy="87947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5022850"/>
            <a:ext cx="1828800" cy="137160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stCxn id="21" idx="2"/>
            <a:endCxn id="25" idx="3"/>
          </p:cNvCxnSpPr>
          <p:nvPr/>
        </p:nvCxnSpPr>
        <p:spPr bwMode="auto">
          <a:xfrm rot="5400000">
            <a:off x="6154738" y="4548187"/>
            <a:ext cx="568325" cy="1752600"/>
          </a:xfrm>
          <a:prstGeom prst="bentConnector2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/>
          <p:nvPr/>
        </p:nvCxnSpPr>
        <p:spPr bwMode="auto">
          <a:xfrm>
            <a:off x="5562600" y="4527550"/>
            <a:ext cx="5334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7033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MENANDAI REGION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Piksel-piksel yang lolos verifikasi akan ditandari sebagai piksel api.</a:t>
                </a:r>
              </a:p>
              <a:p>
                <a:r>
                  <a:rPr lang="en-US"/>
                  <a:t>Digunakan titik ekstrim piksel api, yaitu 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/>
              </a:p>
              <a:p>
                <a:endParaRPr lang="en-US"/>
              </a:p>
              <a:p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762AE-BDAD-4199-95DB-3054545C7F91}" type="datetime3">
              <a:rPr lang="en-US" smtClean="0"/>
              <a:t>8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853" y="3019926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5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5AD2-C783-45D2-9378-9404F8B0243C}" type="datetime3">
              <a:rPr lang="en-US" smtClean="0"/>
              <a:t>8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36</a:t>
            </a:fld>
            <a:endParaRPr lang="en-US"/>
          </a:p>
        </p:txBody>
      </p:sp>
      <p:sp>
        <p:nvSpPr>
          <p:cNvPr id="7" name="Oval 6"/>
          <p:cNvSpPr/>
          <p:nvPr/>
        </p:nvSpPr>
        <p:spPr bwMode="auto">
          <a:xfrm>
            <a:off x="675482" y="1511117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MULAI</a:t>
            </a: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cxnSp>
        <p:nvCxnSpPr>
          <p:cNvPr id="9" name="Straight Arrow Connector 8"/>
          <p:cNvCxnSpPr>
            <a:stCxn id="7" idx="6"/>
            <a:endCxn id="10" idx="1"/>
          </p:cNvCxnSpPr>
          <p:nvPr/>
        </p:nvCxnSpPr>
        <p:spPr bwMode="auto">
          <a:xfrm>
            <a:off x="1894682" y="2076267"/>
            <a:ext cx="518318" cy="62507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0" y="2015545"/>
            <a:ext cx="1828800" cy="1371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937" y="486506"/>
            <a:ext cx="1828800" cy="1371600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7" idx="6"/>
            <a:endCxn id="11" idx="1"/>
          </p:cNvCxnSpPr>
          <p:nvPr/>
        </p:nvCxnSpPr>
        <p:spPr bwMode="auto">
          <a:xfrm flipV="1">
            <a:off x="1894682" y="1172306"/>
            <a:ext cx="526255" cy="90396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675" y="273050"/>
            <a:ext cx="1533525" cy="11620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012" y="273050"/>
            <a:ext cx="1533525" cy="11620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950" y="1466667"/>
            <a:ext cx="1533525" cy="11620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675" y="1466667"/>
            <a:ext cx="1533525" cy="1162050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 bwMode="auto">
          <a:xfrm>
            <a:off x="630635" y="4478684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SELESAI</a:t>
            </a: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cxnSp>
        <p:nvCxnSpPr>
          <p:cNvPr id="19" name="Straight Arrow Connector 18"/>
          <p:cNvCxnSpPr>
            <a:stCxn id="11" idx="3"/>
          </p:cNvCxnSpPr>
          <p:nvPr/>
        </p:nvCxnSpPr>
        <p:spPr bwMode="auto">
          <a:xfrm>
            <a:off x="4249737" y="1172306"/>
            <a:ext cx="855663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Rounded Rectangle 19"/>
          <p:cNvSpPr/>
          <p:nvPr/>
        </p:nvSpPr>
        <p:spPr bwMode="auto">
          <a:xfrm>
            <a:off x="5791200" y="3100754"/>
            <a:ext cx="24384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Ekstraksi Fitur</a:t>
            </a: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cxnSp>
        <p:nvCxnSpPr>
          <p:cNvPr id="21" name="Straight Arrow Connector 20"/>
          <p:cNvCxnSpPr>
            <a:stCxn id="10" idx="3"/>
            <a:endCxn id="20" idx="1"/>
          </p:cNvCxnSpPr>
          <p:nvPr/>
        </p:nvCxnSpPr>
        <p:spPr bwMode="auto">
          <a:xfrm>
            <a:off x="4241800" y="2701345"/>
            <a:ext cx="1549400" cy="704209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>
            <a:endCxn id="20" idx="0"/>
          </p:cNvCxnSpPr>
          <p:nvPr/>
        </p:nvCxnSpPr>
        <p:spPr bwMode="auto">
          <a:xfrm>
            <a:off x="7010400" y="2701345"/>
            <a:ext cx="0" cy="399409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Box 22"/>
          <p:cNvSpPr txBox="1"/>
          <p:nvPr/>
        </p:nvSpPr>
        <p:spPr>
          <a:xfrm>
            <a:off x="1888331" y="3447867"/>
            <a:ext cx="28781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>
                <a:latin typeface="Trebuchet MS" panose="020B0603020202020204" pitchFamily="34" charset="0"/>
              </a:rPr>
              <a:t>DATA MASUKAN</a:t>
            </a:r>
            <a:endParaRPr lang="en-US" sz="1500">
              <a:latin typeface="Trebuchet MS" panose="020B0603020202020204" pitchFamily="34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5791200" y="4724400"/>
            <a:ext cx="24384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SVM</a:t>
            </a: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cxnSp>
        <p:nvCxnSpPr>
          <p:cNvPr id="25" name="Straight Arrow Connector 24"/>
          <p:cNvCxnSpPr>
            <a:stCxn id="20" idx="2"/>
            <a:endCxn id="24" idx="0"/>
          </p:cNvCxnSpPr>
          <p:nvPr/>
        </p:nvCxnSpPr>
        <p:spPr bwMode="auto">
          <a:xfrm>
            <a:off x="7010400" y="3710354"/>
            <a:ext cx="0" cy="101404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4010780"/>
            <a:ext cx="2743200" cy="2057400"/>
          </a:xfrm>
          <a:prstGeom prst="rect">
            <a:avLst/>
          </a:prstGeom>
        </p:spPr>
      </p:pic>
      <p:cxnSp>
        <p:nvCxnSpPr>
          <p:cNvPr id="27" name="Straight Arrow Connector 26"/>
          <p:cNvCxnSpPr>
            <a:stCxn id="24" idx="1"/>
            <a:endCxn id="26" idx="3"/>
          </p:cNvCxnSpPr>
          <p:nvPr/>
        </p:nvCxnSpPr>
        <p:spPr bwMode="auto">
          <a:xfrm flipH="1">
            <a:off x="5105400" y="5029200"/>
            <a:ext cx="685800" cy="1028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/>
          <p:cNvCxnSpPr>
            <a:stCxn id="26" idx="1"/>
            <a:endCxn id="17" idx="6"/>
          </p:cNvCxnSpPr>
          <p:nvPr/>
        </p:nvCxnSpPr>
        <p:spPr bwMode="auto">
          <a:xfrm flipH="1">
            <a:off x="1849835" y="5039480"/>
            <a:ext cx="512365" cy="435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26793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B5B9F-EC8E-4299-9535-60B05C6BD9A4}" type="datetime3">
              <a:rPr lang="en-US" smtClean="0"/>
              <a:t>8 January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37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2743200" y="1828800"/>
            <a:ext cx="36575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PENDAHULUAN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743200" y="2730455"/>
            <a:ext cx="3657600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RANCANGAN &amp; IMPLEMENTASI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743201" y="3644855"/>
            <a:ext cx="3657598" cy="61264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/>
              <a:t>SKENARIO UJI COBA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743201" y="4572000"/>
            <a:ext cx="3657598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/>
              <a:t>KESIMPULAN &amp; SARAN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52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YANG DIGUNAKAN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8432A-7DAE-41B4-9845-447D02744FD3}" type="datetime3">
              <a:rPr lang="en-US" smtClean="0"/>
              <a:t>8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38</a:t>
            </a:fld>
            <a:endParaRPr lang="en-US"/>
          </a:p>
        </p:txBody>
      </p:sp>
      <p:pic>
        <p:nvPicPr>
          <p:cNvPr id="7" name="Content Placeholder 2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75482" y="1600200"/>
            <a:ext cx="2286000" cy="18288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6197600" y="1600200"/>
            <a:ext cx="2286000" cy="182880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3423841" y="1600200"/>
            <a:ext cx="2286000" cy="182880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5"/>
          <a:stretch>
            <a:fillRect/>
          </a:stretch>
        </p:blipFill>
        <p:spPr>
          <a:xfrm>
            <a:off x="683023" y="3585844"/>
            <a:ext cx="2286000" cy="1828800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6"/>
          <a:stretch>
            <a:fillRect/>
          </a:stretch>
        </p:blipFill>
        <p:spPr>
          <a:xfrm>
            <a:off x="3423841" y="3594099"/>
            <a:ext cx="2286000" cy="1828800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7"/>
          <a:stretch>
            <a:fillRect/>
          </a:stretch>
        </p:blipFill>
        <p:spPr>
          <a:xfrm>
            <a:off x="6197600" y="3594098"/>
            <a:ext cx="2286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85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Variasi </a:t>
                </a:r>
                <a:r>
                  <a:rPr lang="en-US" i="1"/>
                  <a:t>Threshold </a:t>
                </a:r>
                <a:r>
                  <a:rPr lang="en-US"/>
                  <a:t>warna piksel api</a:t>
                </a:r>
              </a:p>
              <a:p>
                <a:pPr lvl="1"/>
                <a:r>
                  <a:rPr lang="en-US"/>
                  <a:t>10</a:t>
                </a:r>
                <a:r>
                  <a:rPr lang="en-US" baseline="30000"/>
                  <a:t>-7</a:t>
                </a:r>
                <a:endParaRPr lang="en-US"/>
              </a:p>
              <a:p>
                <a:pPr lvl="1"/>
                <a:r>
                  <a:rPr lang="en-US"/>
                  <a:t>10</a:t>
                </a:r>
                <a:r>
                  <a:rPr lang="en-US" baseline="30000"/>
                  <a:t>-8</a:t>
                </a:r>
                <a:endParaRPr lang="en-US"/>
              </a:p>
              <a:p>
                <a:pPr lvl="1"/>
                <a:r>
                  <a:rPr lang="en-US"/>
                  <a:t>5 </a:t>
                </a:r>
                <a:r>
                  <a:rPr lang="en-US"/>
                  <a:t>x </a:t>
                </a:r>
                <a:r>
                  <a:rPr lang="en-US"/>
                  <a:t>10</a:t>
                </a:r>
                <a:r>
                  <a:rPr lang="en-US" baseline="30000"/>
                  <a:t>-9</a:t>
                </a:r>
                <a:endParaRPr lang="en-US"/>
              </a:p>
              <a:p>
                <a:pPr lvl="1"/>
                <a:r>
                  <a:rPr lang="en-US"/>
                  <a:t>10</a:t>
                </a:r>
                <a:r>
                  <a:rPr lang="en-US" baseline="30000"/>
                  <a:t>-9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/>
              </a:p>
              <a:p>
                <a:r>
                  <a:rPr lang="en-US"/>
                  <a:t>Kernel = RBF</a:t>
                </a:r>
                <a:endParaRPr lang="en-US"/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F202F-EE5C-404C-B7B0-2D6EE0686D76}" type="datetime3">
              <a:rPr lang="en-US" smtClean="0"/>
              <a:t>8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1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RUMUSAN MASALAH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Bagaimana melakukan deteksi gerak setiap frame ? </a:t>
            </a:r>
          </a:p>
          <a:p>
            <a:pPr lvl="0"/>
            <a:endParaRPr lang="en-US"/>
          </a:p>
          <a:p>
            <a:pPr lvl="0"/>
            <a:r>
              <a:rPr lang="en-US"/>
              <a:t>Bagaimana melakukan deteksi warna api setiap piksel ?</a:t>
            </a:r>
          </a:p>
          <a:p>
            <a:pPr lvl="0"/>
            <a:endParaRPr lang="en-US"/>
          </a:p>
          <a:p>
            <a:pPr lvl="0"/>
            <a:r>
              <a:rPr lang="en-US"/>
              <a:t>Bagaimana menghilangkan noise setiap region ?</a:t>
            </a:r>
          </a:p>
          <a:p>
            <a:pPr lvl="0"/>
            <a:endParaRPr lang="en-US"/>
          </a:p>
          <a:p>
            <a:pPr lvl="0"/>
            <a:r>
              <a:rPr lang="en-US"/>
              <a:t>Bagaimana meakukan verifikasi piksel api ?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4AE78-7C5E-4561-8347-60F1ED77B822}" type="datetime3">
              <a:rPr lang="en-US" smtClean="0"/>
              <a:t>8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4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69F2E-6A05-4578-9D81-EB3BA784FE8B}" type="datetime3">
              <a:rPr lang="en-US" smtClean="0"/>
              <a:t>8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3257241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1224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75F14-9CD1-4B44-AB0F-49F8CDC27C51}" type="datetime3">
              <a:rPr lang="en-US" smtClean="0"/>
              <a:t>8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9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9896530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9130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F653D-0BB8-4B97-BD44-8781BCD8E428}" type="datetime3">
              <a:rPr lang="en-US" smtClean="0"/>
              <a:t>8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7057619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838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0747D-8C43-4FB5-8715-9A07C0FD38A7}" type="datetime3">
              <a:rPr lang="en-US" smtClean="0"/>
              <a:t>8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4444222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5358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/>
              <a:t>Akurasi terbaik yang didapatkan ketika </a:t>
            </a:r>
            <a:r>
              <a:rPr lang="en-US" i="1"/>
              <a:t>threshold = </a:t>
            </a:r>
            <a:r>
              <a:rPr lang="en-US"/>
              <a:t>5 x 10</a:t>
            </a:r>
            <a:r>
              <a:rPr lang="en-US" baseline="30000"/>
              <a:t>-9</a:t>
            </a:r>
            <a:endParaRPr lang="en-US"/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FD498-E65B-4F26-B441-0823C62ADF67}" type="datetime3">
              <a:rPr lang="en-US" smtClean="0"/>
              <a:t>8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44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278223"/>
              </p:ext>
            </p:extLst>
          </p:nvPr>
        </p:nvGraphicFramePr>
        <p:xfrm>
          <a:off x="1079500" y="2882900"/>
          <a:ext cx="7315200" cy="1955800"/>
        </p:xfrm>
        <a:graphic>
          <a:graphicData uri="http://schemas.openxmlformats.org/drawingml/2006/table">
            <a:tbl>
              <a:tblPr firstRow="1" bandRow="1"/>
              <a:tblGrid>
                <a:gridCol w="1828800"/>
                <a:gridCol w="1828800"/>
                <a:gridCol w="1828800"/>
                <a:gridCol w="1828800"/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en-US" b="0" i="1" smtClean="0">
                          <a:solidFill>
                            <a:srgbClr val="000000"/>
                          </a:solidFill>
                        </a:rPr>
                        <a:t>Threshold</a:t>
                      </a:r>
                      <a:endParaRPr lang="en-US" b="0" i="1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True Positif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False Positif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Missing Rate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en-US" sz="2000" smtClean="0">
                          <a:solidFill>
                            <a:srgbClr val="000000"/>
                          </a:solidFill>
                        </a:rPr>
                        <a:t>10</a:t>
                      </a:r>
                      <a:r>
                        <a:rPr lang="en-US" sz="2000" baseline="30000" smtClean="0">
                          <a:solidFill>
                            <a:srgbClr val="000000"/>
                          </a:solidFill>
                        </a:rPr>
                        <a:t>-7</a:t>
                      </a:r>
                      <a:endParaRPr lang="en-US" sz="2000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75.15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0.24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24.61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en-US" sz="2000" smtClean="0">
                          <a:solidFill>
                            <a:srgbClr val="000000"/>
                          </a:solidFill>
                        </a:rPr>
                        <a:t>10</a:t>
                      </a:r>
                      <a:r>
                        <a:rPr lang="en-US" sz="2000" baseline="30000" smtClean="0">
                          <a:solidFill>
                            <a:srgbClr val="000000"/>
                          </a:solidFill>
                        </a:rPr>
                        <a:t>-8</a:t>
                      </a:r>
                      <a:endParaRPr lang="en-US" sz="2000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93.96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0.33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5.71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>
                          <a:solidFill>
                            <a:srgbClr val="000000"/>
                          </a:solidFill>
                        </a:rPr>
                        <a:t>5 x 10</a:t>
                      </a:r>
                      <a:r>
                        <a:rPr lang="en-US" sz="2000" baseline="30000" smtClean="0">
                          <a:solidFill>
                            <a:srgbClr val="000000"/>
                          </a:solidFill>
                        </a:rPr>
                        <a:t>-9</a:t>
                      </a:r>
                      <a:endParaRPr lang="en-US" sz="2000" smtClean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95.87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0.49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3.64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>
                          <a:solidFill>
                            <a:srgbClr val="000000"/>
                          </a:solidFill>
                        </a:rPr>
                        <a:t>10</a:t>
                      </a:r>
                      <a:r>
                        <a:rPr lang="en-US" sz="2000" baseline="30000" smtClean="0">
                          <a:solidFill>
                            <a:srgbClr val="000000"/>
                          </a:solidFill>
                        </a:rPr>
                        <a:t>-9</a:t>
                      </a: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95.56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2.86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1.58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376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Variasi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i="1"/>
                  <a:t> </a:t>
                </a:r>
                <a:r>
                  <a:rPr lang="en-US"/>
                  <a:t>pada </a:t>
                </a:r>
                <a:r>
                  <a:rPr lang="en-US" smtClean="0"/>
                  <a:t>klasifikasi</a:t>
                </a:r>
              </a:p>
              <a:p>
                <a:pPr lvl="1"/>
                <a:r>
                  <a:rPr lang="en-US"/>
                  <a:t>1</a:t>
                </a:r>
              </a:p>
              <a:p>
                <a:pPr lvl="1"/>
                <a:r>
                  <a:rPr lang="en-US"/>
                  <a:t>3.5</a:t>
                </a:r>
              </a:p>
              <a:p>
                <a:pPr lvl="1"/>
                <a:r>
                  <a:rPr lang="en-US"/>
                  <a:t>5</a:t>
                </a:r>
              </a:p>
              <a:p>
                <a:pPr lvl="1"/>
                <a:r>
                  <a:rPr lang="en-US" smtClean="0"/>
                  <a:t>7</a:t>
                </a:r>
              </a:p>
              <a:p>
                <a:r>
                  <a:rPr lang="en-US" i="1"/>
                  <a:t>Threshold </a:t>
                </a:r>
                <a:r>
                  <a:rPr lang="en-US"/>
                  <a:t>=  5 </a:t>
                </a:r>
                <a:r>
                  <a:rPr lang="en-US"/>
                  <a:t>x </a:t>
                </a:r>
                <a:r>
                  <a:rPr lang="en-US" smtClean="0"/>
                  <a:t>10</a:t>
                </a:r>
                <a:r>
                  <a:rPr lang="en-US" baseline="30000" smtClean="0"/>
                  <a:t>-9</a:t>
                </a:r>
                <a:endParaRPr lang="en-US" i="1"/>
              </a:p>
              <a:p>
                <a:r>
                  <a:rPr lang="en-US"/>
                  <a:t>Kernel = RBF</a:t>
                </a:r>
                <a:endParaRPr lang="en-US"/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56E1-2F86-48E6-8337-BF7EFA47C247}" type="datetime3">
              <a:rPr lang="en-US" smtClean="0"/>
              <a:t>8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42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E9C20-756B-464A-8CD3-177D4E4ED660}" type="datetime3">
              <a:rPr lang="en-US" smtClean="0"/>
              <a:t>8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46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2372283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9425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EC375-AFD4-4FFA-8199-F1D89CF9E085}" type="datetime3">
              <a:rPr lang="en-US" smtClean="0"/>
              <a:t>8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1741548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71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5B3D2-D6CA-4EA4-B878-5A54532661AF}" type="datetime3">
              <a:rPr lang="en-US" smtClean="0"/>
              <a:t>8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1033056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2216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6617F-40B7-447B-A531-DB688F87821D}" type="datetime3">
              <a:rPr lang="en-US" smtClean="0"/>
              <a:t>8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49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1539861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089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BATASAN MASALAH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n-US"/>
              <a:t>Implementasi dilakukan dengan bahasa pemrograman Python berbasis desktop</a:t>
            </a:r>
          </a:p>
          <a:p>
            <a:pPr lvl="0" algn="just"/>
            <a:endParaRPr lang="en-US"/>
          </a:p>
          <a:p>
            <a:pPr lvl="0" algn="just"/>
            <a:r>
              <a:rPr lang="en-US"/>
              <a:t>Jumlah piksel objek api yang dideteksi lebih besar dari 1% dari luas piksel frame</a:t>
            </a:r>
          </a:p>
          <a:p>
            <a:pPr lvl="0" algn="just"/>
            <a:endParaRPr lang="en-US" i="1"/>
          </a:p>
          <a:p>
            <a:pPr lvl="0" algn="just"/>
            <a:r>
              <a:rPr lang="en-US"/>
              <a:t>Data yang digunakan adalah data video dengan panjang video 6-16 detik</a:t>
            </a:r>
          </a:p>
          <a:p>
            <a:pPr lvl="0" algn="just"/>
            <a:endParaRPr lang="en-US"/>
          </a:p>
          <a:p>
            <a:pPr lvl="0" algn="just"/>
            <a:r>
              <a:rPr lang="en-US"/>
              <a:t>Data video memiliki ukuran 240 x 320 piksel dengan </a:t>
            </a:r>
            <a:r>
              <a:rPr lang="en-US" i="1"/>
              <a:t>channel</a:t>
            </a:r>
            <a:r>
              <a:rPr lang="en-US"/>
              <a:t> R,G,B</a:t>
            </a:r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D92CE-A1EF-4F95-B3A1-03098D9403A2}" type="datetime3">
              <a:rPr lang="en-US" smtClean="0"/>
              <a:t>8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045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/>
                  <a:t>Akurasi terbaik yang didapatkan ketika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/>
                  <a:t> = 7</a:t>
                </a:r>
                <a:endParaRPr lang="en-US"/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44417-1014-4152-8F2E-55B694A23D7F}" type="datetime3">
              <a:rPr lang="en-US" smtClean="0"/>
              <a:t>8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90" y="2356011"/>
            <a:ext cx="7340220" cy="21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5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Variasi Kernel pada klasifikasi</a:t>
                </a:r>
              </a:p>
              <a:p>
                <a:pPr lvl="1"/>
                <a:r>
                  <a:rPr lang="en-US" i="1"/>
                  <a:t>Polynomial 2</a:t>
                </a:r>
              </a:p>
              <a:p>
                <a:pPr lvl="1"/>
                <a:r>
                  <a:rPr lang="en-US" i="1"/>
                  <a:t>Polynomial 3</a:t>
                </a:r>
              </a:p>
              <a:p>
                <a:pPr lvl="1"/>
                <a:r>
                  <a:rPr lang="en-US" smtClean="0"/>
                  <a:t>RBF</a:t>
                </a:r>
              </a:p>
              <a:p>
                <a:r>
                  <a:rPr lang="en-US" i="1"/>
                  <a:t>Threshold </a:t>
                </a:r>
                <a:r>
                  <a:rPr lang="en-US"/>
                  <a:t>=  5 </a:t>
                </a:r>
                <a:r>
                  <a:rPr lang="en-US"/>
                  <a:t>x </a:t>
                </a:r>
                <a:r>
                  <a:rPr lang="en-US" smtClean="0"/>
                  <a:t>10</a:t>
                </a:r>
                <a:r>
                  <a:rPr lang="en-US" baseline="30000" smtClean="0"/>
                  <a:t>-9</a:t>
                </a:r>
                <a:endParaRPr lang="en-US" i="1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/>
                  <a:t> </a:t>
                </a:r>
                <a:r>
                  <a:rPr lang="en-US"/>
                  <a:t>= </a:t>
                </a:r>
                <a:r>
                  <a:rPr lang="en-US" smtClean="0"/>
                  <a:t>5</a:t>
                </a:r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5D2F8-7E04-4345-BACC-1C8D9BB8DCB8}" type="datetime3">
              <a:rPr lang="en-US" smtClean="0"/>
              <a:t>8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32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3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10BE7-94F5-49F5-BC37-A2A2BBAF519B}" type="datetime3">
              <a:rPr lang="en-US" smtClean="0"/>
              <a:t>8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52</a:t>
            </a:fld>
            <a:endParaRPr lang="en-US"/>
          </a:p>
        </p:txBody>
      </p:sp>
      <p:graphicFrame>
        <p:nvGraphicFramePr>
          <p:cNvPr id="9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9346845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4022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3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CB34C-21F6-43A6-B783-DC0CCDB37EF9}" type="datetime3">
              <a:rPr lang="en-US" smtClean="0"/>
              <a:t>8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53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8821027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8688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3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2E19F-9D10-4FFE-9DC3-6D9902AEB2D8}" type="datetime3">
              <a:rPr lang="en-US" smtClean="0"/>
              <a:t>8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54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2158778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0978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SKENARIO 3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/>
              <a:t>Akurasi terbaik yang didapatkan ketika Kernel yang digunakan </a:t>
            </a:r>
            <a:r>
              <a:rPr lang="en-US"/>
              <a:t>adalah </a:t>
            </a:r>
            <a:r>
              <a:rPr lang="en-US" smtClean="0"/>
              <a:t>RBF</a:t>
            </a:r>
          </a:p>
          <a:p>
            <a:pPr marL="228600" lvl="1">
              <a:spcBef>
                <a:spcPts val="1000"/>
              </a:spcBef>
            </a:pPr>
            <a:endParaRPr lang="en-US"/>
          </a:p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B63B9-7705-4F10-85B1-E64BD13FD219}" type="datetime3">
              <a:rPr lang="en-US" smtClean="0"/>
              <a:t>8 January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890" y="2554148"/>
            <a:ext cx="7340220" cy="17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3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DD62D-66E8-41C9-B12A-3B3F330B0FE0}" type="datetime3">
              <a:rPr lang="en-US" smtClean="0"/>
              <a:t>8 January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56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2743200" y="1828800"/>
            <a:ext cx="36575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PENDAHULUAN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743200" y="2730455"/>
            <a:ext cx="3657600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RANCANGAN &amp; IMPLEMENTASI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743201" y="3644855"/>
            <a:ext cx="3657598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/>
              <a:t>SKENARIO UJI COBA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743201" y="4572000"/>
            <a:ext cx="3657598" cy="61264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/>
              <a:t>KESIMPULAN &amp; SARAN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0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KESIMPULAN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/>
              <a:t>Metode deteksi api menggunakan gaussian mixture model mendeteksi piksel-piksel yang bergerak dengan </a:t>
            </a:r>
            <a:r>
              <a:rPr lang="en-US"/>
              <a:t>baik</a:t>
            </a:r>
            <a:r>
              <a:rPr lang="en-US" smtClean="0"/>
              <a:t>.</a:t>
            </a:r>
          </a:p>
          <a:p>
            <a:pPr algn="just"/>
            <a:endParaRPr lang="en-US" smtClean="0"/>
          </a:p>
          <a:p>
            <a:pPr algn="just"/>
            <a:r>
              <a:rPr lang="en-US"/>
              <a:t>Deteksi warna menyaring piksel-piksel yang tidak masuk kedalam range warna api dapat menyaring piksel-piksel yang tidak termasuk piksel api dengan </a:t>
            </a:r>
            <a:r>
              <a:rPr lang="en-US"/>
              <a:t>baik</a:t>
            </a:r>
            <a:r>
              <a:rPr lang="en-US" smtClean="0"/>
              <a:t>.</a:t>
            </a:r>
          </a:p>
          <a:p>
            <a:pPr algn="just"/>
            <a:endParaRPr lang="en-US" smtClean="0"/>
          </a:p>
          <a:p>
            <a:pPr marL="228600" lvl="1" algn="just">
              <a:spcBef>
                <a:spcPts val="1000"/>
              </a:spcBef>
            </a:pPr>
            <a:r>
              <a:rPr lang="en-US"/>
              <a:t>Metode perhitungan luasan region dapat menghilangkan noise atau objek-objek kecil yang mempengaruhi hasil dari klasifikasi.</a:t>
            </a:r>
          </a:p>
          <a:p>
            <a:pPr algn="just"/>
            <a:endParaRPr lang="en-US"/>
          </a:p>
          <a:p>
            <a:pPr marL="342900" lvl="1" indent="-342900" algn="just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endParaRPr lang="en-US"/>
          </a:p>
          <a:p>
            <a:pPr algn="just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ACD78-EE2D-4A1C-959E-4F7AA47B4443}" type="datetime3">
              <a:rPr lang="en-US" smtClean="0"/>
              <a:t>8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4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KESIMPULAN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/>
              <a:t>Penggunaan kernel pada klasifikasi mempengaruhi hasil dari verifikasi piksel.</a:t>
            </a:r>
            <a:endParaRPr lang="en-US" smtClean="0"/>
          </a:p>
          <a:p>
            <a:pPr algn="just"/>
            <a:endParaRPr lang="en-US" smtClean="0"/>
          </a:p>
          <a:p>
            <a:pPr algn="just"/>
            <a:r>
              <a:rPr lang="en-US"/>
              <a:t>Hasil terbaik pada uji coba adalah menggunakan nilai threshold = 5 x 10-9 dan nilai C = 7. Menghasilkan nilai true positif sebesar 95.96, false positif sebesar 0.48 dan missing rate sebesar 3.56</a:t>
            </a:r>
            <a:r>
              <a:rPr lang="en-US" smtClean="0"/>
              <a:t>.</a:t>
            </a:r>
            <a:endParaRPr lang="en-US"/>
          </a:p>
          <a:p>
            <a:pPr algn="just"/>
            <a:endParaRPr lang="en-US"/>
          </a:p>
          <a:p>
            <a:pPr marL="342900" lvl="1" indent="-342900" algn="just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endParaRPr lang="en-US"/>
          </a:p>
          <a:p>
            <a:pPr algn="just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D91E-25BA-418C-B89B-7CEB2C586733}" type="datetime3">
              <a:rPr lang="en-US" smtClean="0"/>
              <a:t>8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6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SARAN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nn-NO"/>
              <a:t>Proses deteksi api dan klasifikasi perlu dikembangkan, tidak melakukan proses verifikasi setiap piksel. </a:t>
            </a:r>
            <a:endParaRPr lang="en-US"/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C2AD9-40F0-4B25-B0B5-43E2869FCC8D}" type="datetime3">
              <a:rPr lang="en-US" smtClean="0"/>
              <a:t>8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83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BATASAN MASALAH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n-US"/>
              <a:t>Warna api yang didefinisikan adalah </a:t>
            </a:r>
            <a:r>
              <a:rPr lang="en-US" i="1"/>
              <a:t>range </a:t>
            </a:r>
            <a:r>
              <a:rPr lang="en-US"/>
              <a:t>warna kuning hingga merah</a:t>
            </a:r>
          </a:p>
          <a:p>
            <a:pPr lvl="0" algn="just"/>
            <a:endParaRPr lang="en-US"/>
          </a:p>
          <a:p>
            <a:pPr lvl="0" algn="just"/>
            <a:r>
              <a:rPr lang="en-US"/>
              <a:t>Pergerakan dari kamera tidak terlalu besar</a:t>
            </a:r>
          </a:p>
          <a:p>
            <a:pPr marL="0" lvl="0" indent="0" algn="just">
              <a:buNone/>
            </a:pPr>
            <a:endParaRPr lang="en-US"/>
          </a:p>
          <a:p>
            <a:pPr lvl="0" algn="just"/>
            <a:r>
              <a:rPr lang="en-US"/>
              <a:t>Pantulan objek api termasuk kedalam objek api</a:t>
            </a:r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FDE6A-6FA3-430D-9E71-89805530D2BF}" type="datetime3">
              <a:rPr lang="en-US" smtClean="0"/>
              <a:t>8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1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TUJUAN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Merancang dan membangun perangkat lunak deteksi api menggunakan data video secara </a:t>
            </a:r>
            <a:r>
              <a:rPr lang="en-US" i="1"/>
              <a:t>real time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E8A85-4248-40FC-A406-0E89FAC193F0}" type="datetime3">
              <a:rPr lang="en-US" smtClean="0"/>
              <a:t>8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9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79E5A-8F02-4797-AF1A-AF9A0500DF0A}" type="datetime3">
              <a:rPr lang="en-US" smtClean="0"/>
              <a:t>8 January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8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2743200" y="1828800"/>
            <a:ext cx="36575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PENDAHULUAN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743200" y="2730455"/>
            <a:ext cx="3657600" cy="61264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RANCANGAN &amp; IMPLEMENTASI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743201" y="3644855"/>
            <a:ext cx="3657598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/>
              <a:t>SKENARIO UJI COBA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743201" y="4572000"/>
            <a:ext cx="3657598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/>
              <a:t>KESIMPULAN &amp; SARAN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30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 ALIR PROSES UTAMA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228B5-2450-4936-A264-02C69A5B2C9E}" type="datetime3">
              <a:rPr lang="en-US" smtClean="0"/>
              <a:t>8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9</a:t>
            </a:fld>
            <a:endParaRPr lang="en-US"/>
          </a:p>
        </p:txBody>
      </p:sp>
      <p:sp>
        <p:nvSpPr>
          <p:cNvPr id="34" name="Oval 33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MULAI</a:t>
            </a:r>
            <a:endParaRPr kumimoji="0" lang="en-US" sz="1500" b="0" i="0" u="none" strike="noStrike" cap="none" normalizeH="0" baseline="0" smtClean="0">
              <a:ln>
                <a:noFill/>
              </a:ln>
              <a:effectLst/>
              <a:latin typeface="Trebuchet MS" panose="020B0603020202020204" pitchFamily="34" charset="0"/>
            </a:endParaRPr>
          </a:p>
        </p:txBody>
      </p:sp>
      <p:sp>
        <p:nvSpPr>
          <p:cNvPr id="35" name="Parallelogram 34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FRAME</a:t>
            </a:r>
            <a:endParaRPr kumimoji="0" lang="en-US" sz="1500" b="0" i="0" u="none" strike="noStrike" cap="none" normalizeH="0" baseline="0" smtClean="0">
              <a:ln>
                <a:noFill/>
              </a:ln>
              <a:effectLst/>
              <a:latin typeface="Trebuchet MS" panose="020B0603020202020204" pitchFamily="34" charset="0"/>
            </a:endParaRPr>
          </a:p>
        </p:txBody>
      </p:sp>
      <p:cxnSp>
        <p:nvCxnSpPr>
          <p:cNvPr id="36" name="Straight Arrow Connector 35"/>
          <p:cNvCxnSpPr>
            <a:stCxn id="34" idx="4"/>
            <a:endCxn id="35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Rounded Rectangle 36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PRE –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PROCESSING</a:t>
            </a:r>
            <a:endParaRPr kumimoji="0" lang="en-US" sz="1500" b="0" i="0" u="none" strike="noStrike" cap="none" normalizeH="0" baseline="0" smtClean="0">
              <a:ln>
                <a:noFill/>
              </a:ln>
              <a:effectLst/>
              <a:latin typeface="Trebuchet MS" panose="020B0603020202020204" pitchFamily="34" charset="0"/>
            </a:endParaRPr>
          </a:p>
        </p:txBody>
      </p:sp>
      <p:cxnSp>
        <p:nvCxnSpPr>
          <p:cNvPr id="38" name="Straight Arrow Connector 37"/>
          <p:cNvCxnSpPr>
            <a:endCxn id="37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Rounded Rectangle 38"/>
          <p:cNvSpPr/>
          <p:nvPr/>
        </p:nvSpPr>
        <p:spPr bwMode="auto">
          <a:xfrm>
            <a:off x="39370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VERIFIKASI</a:t>
            </a:r>
            <a:endParaRPr kumimoji="0" lang="en-US" sz="1500" b="0" i="0" u="none" strike="noStrike" cap="none" normalizeH="0" baseline="0" smtClean="0">
              <a:ln>
                <a:noFill/>
              </a:ln>
              <a:effectLst/>
              <a:latin typeface="Trebuchet MS" panose="020B0603020202020204" pitchFamily="34" charset="0"/>
            </a:endParaRPr>
          </a:p>
        </p:txBody>
      </p:sp>
      <p:cxnSp>
        <p:nvCxnSpPr>
          <p:cNvPr id="40" name="Straight Arrow Connector 39"/>
          <p:cNvCxnSpPr>
            <a:endCxn id="39" idx="1"/>
          </p:cNvCxnSpPr>
          <p:nvPr/>
        </p:nvCxnSpPr>
        <p:spPr bwMode="auto">
          <a:xfrm>
            <a:off x="3327401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Diamond 40"/>
          <p:cNvSpPr/>
          <p:nvPr/>
        </p:nvSpPr>
        <p:spPr bwMode="auto">
          <a:xfrm>
            <a:off x="3937001" y="3297644"/>
            <a:ext cx="1219200" cy="893356"/>
          </a:xfrm>
          <a:prstGeom prst="diamond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API ?</a:t>
            </a:r>
            <a:endParaRPr kumimoji="0" lang="en-US" sz="1500" b="0" i="0" u="none" strike="noStrike" cap="none" normalizeH="0" baseline="0" smtClean="0">
              <a:ln>
                <a:noFill/>
              </a:ln>
              <a:effectLst/>
              <a:latin typeface="Trebuchet MS" panose="020B0603020202020204" pitchFamily="34" charset="0"/>
            </a:endParaRPr>
          </a:p>
        </p:txBody>
      </p:sp>
      <p:cxnSp>
        <p:nvCxnSpPr>
          <p:cNvPr id="42" name="Straight Arrow Connector 41"/>
          <p:cNvCxnSpPr>
            <a:stCxn id="39" idx="0"/>
            <a:endCxn id="41" idx="2"/>
          </p:cNvCxnSpPr>
          <p:nvPr/>
        </p:nvCxnSpPr>
        <p:spPr bwMode="auto">
          <a:xfrm flipV="1">
            <a:off x="45466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Rounded Rectangle 42"/>
          <p:cNvSpPr/>
          <p:nvPr/>
        </p:nvSpPr>
        <p:spPr bwMode="auto">
          <a:xfrm>
            <a:off x="3937001" y="20320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MENANDAI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REGION</a:t>
            </a:r>
            <a:endParaRPr kumimoji="0" lang="en-US" sz="1500" b="0" i="0" u="none" strike="noStrike" cap="none" normalizeH="0" baseline="0" smtClean="0">
              <a:ln>
                <a:noFill/>
              </a:ln>
              <a:effectLst/>
              <a:latin typeface="Trebuchet MS" panose="020B0603020202020204" pitchFamily="34" charset="0"/>
            </a:endParaRPr>
          </a:p>
        </p:txBody>
      </p:sp>
      <p:sp>
        <p:nvSpPr>
          <p:cNvPr id="44" name="Parallelogram 43"/>
          <p:cNvSpPr/>
          <p:nvPr/>
        </p:nvSpPr>
        <p:spPr bwMode="auto">
          <a:xfrm>
            <a:off x="5791200" y="3325221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FRAME</a:t>
            </a:r>
            <a:endParaRPr kumimoji="0" lang="en-US" sz="1500" b="0" i="0" u="none" strike="noStrike" cap="none" normalizeH="0" baseline="0" smtClean="0">
              <a:ln>
                <a:noFill/>
              </a:ln>
              <a:effectLst/>
              <a:latin typeface="Trebuchet MS" panose="020B0603020202020204" pitchFamily="34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5791200" y="4505635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SELESAI</a:t>
            </a:r>
            <a:endParaRPr kumimoji="0" lang="en-US" sz="1500" b="0" i="0" u="none" strike="noStrike" cap="none" normalizeH="0" baseline="0" smtClean="0">
              <a:ln>
                <a:noFill/>
              </a:ln>
              <a:effectLst/>
              <a:latin typeface="Trebuchet MS" panose="020B0603020202020204" pitchFamily="34" charset="0"/>
            </a:endParaRPr>
          </a:p>
        </p:txBody>
      </p:sp>
      <p:cxnSp>
        <p:nvCxnSpPr>
          <p:cNvPr id="46" name="Straight Arrow Connector 45"/>
          <p:cNvCxnSpPr>
            <a:stCxn id="41" idx="0"/>
            <a:endCxn id="43" idx="2"/>
          </p:cNvCxnSpPr>
          <p:nvPr/>
        </p:nvCxnSpPr>
        <p:spPr bwMode="auto">
          <a:xfrm flipV="1">
            <a:off x="4546601" y="2946400"/>
            <a:ext cx="0" cy="351244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Arrow Connector 19"/>
          <p:cNvCxnSpPr>
            <a:stCxn id="43" idx="3"/>
            <a:endCxn id="44" idx="0"/>
          </p:cNvCxnSpPr>
          <p:nvPr/>
        </p:nvCxnSpPr>
        <p:spPr bwMode="auto">
          <a:xfrm>
            <a:off x="5156201" y="2489200"/>
            <a:ext cx="1244599" cy="836021"/>
          </a:xfrm>
          <a:prstGeom prst="bentConnector2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/>
          <p:cNvCxnSpPr>
            <a:stCxn id="44" idx="4"/>
            <a:endCxn id="45" idx="0"/>
          </p:cNvCxnSpPr>
          <p:nvPr/>
        </p:nvCxnSpPr>
        <p:spPr bwMode="auto">
          <a:xfrm>
            <a:off x="6400800" y="4163421"/>
            <a:ext cx="0" cy="342214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TextBox 48"/>
          <p:cNvSpPr txBox="1"/>
          <p:nvPr/>
        </p:nvSpPr>
        <p:spPr>
          <a:xfrm>
            <a:off x="4241801" y="3019271"/>
            <a:ext cx="121920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YA</a:t>
            </a:r>
            <a:endParaRPr lang="en-US" sz="1500">
              <a:latin typeface="Trebuchet MS" panose="020B0603020202020204" pitchFamily="34" charset="0"/>
            </a:endParaRPr>
          </a:p>
        </p:txBody>
      </p:sp>
      <p:cxnSp>
        <p:nvCxnSpPr>
          <p:cNvPr id="50" name="Straight Arrow Connector 49"/>
          <p:cNvCxnSpPr>
            <a:stCxn id="41" idx="3"/>
            <a:endCxn id="44" idx="5"/>
          </p:cNvCxnSpPr>
          <p:nvPr/>
        </p:nvCxnSpPr>
        <p:spPr bwMode="auto">
          <a:xfrm flipV="1">
            <a:off x="5156201" y="3744321"/>
            <a:ext cx="739774" cy="1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TextBox 50"/>
          <p:cNvSpPr txBox="1"/>
          <p:nvPr/>
        </p:nvSpPr>
        <p:spPr>
          <a:xfrm>
            <a:off x="4775201" y="3336101"/>
            <a:ext cx="121920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TIDAK</a:t>
            </a:r>
            <a:endParaRPr lang="en-US" sz="150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25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</TotalTime>
  <Words>1390</Words>
  <Application>Microsoft Office PowerPoint</Application>
  <PresentationFormat>On-screen Show (4:3)</PresentationFormat>
  <Paragraphs>508</Paragraphs>
  <Slides>59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Arial</vt:lpstr>
      <vt:lpstr>Calibri</vt:lpstr>
      <vt:lpstr>Cambria Math</vt:lpstr>
      <vt:lpstr>Tahoma</vt:lpstr>
      <vt:lpstr>Times New Roman</vt:lpstr>
      <vt:lpstr>Trebuchet MS</vt:lpstr>
      <vt:lpstr>Wingdings</vt:lpstr>
      <vt:lpstr>Office Theme</vt:lpstr>
      <vt:lpstr>DETEKSI API BERBASIS SENSOR VISUAL MENGGUNAKAN METODE SUPPORT VECTOR MACHINES</vt:lpstr>
      <vt:lpstr>PowerPoint Presentation</vt:lpstr>
      <vt:lpstr>LATAR BELAKANG</vt:lpstr>
      <vt:lpstr>RUMUSAN MASALAH</vt:lpstr>
      <vt:lpstr>BATASAN MASALAH</vt:lpstr>
      <vt:lpstr>BATASAN MASALAH</vt:lpstr>
      <vt:lpstr>TUJUAN</vt:lpstr>
      <vt:lpstr>PowerPoint Presentation</vt:lpstr>
      <vt:lpstr>DIAGRAM ALIR PROSES UTAMA</vt:lpstr>
      <vt:lpstr>DIAGRAM ALIR PROSES UTAMA</vt:lpstr>
      <vt:lpstr>DIAGRAM ALIR PREPROCESSING</vt:lpstr>
      <vt:lpstr>REDUKSI SIZE FRAME</vt:lpstr>
      <vt:lpstr>REDUKSI SIZE FRAME</vt:lpstr>
      <vt:lpstr>DETEKSI GERAK</vt:lpstr>
      <vt:lpstr>DETEKSI GERAK</vt:lpstr>
      <vt:lpstr>PowerPoint Presentation</vt:lpstr>
      <vt:lpstr>DETEKSI GERAK</vt:lpstr>
      <vt:lpstr>DETEKSI WARNA PIKSEL</vt:lpstr>
      <vt:lpstr>DETEKSI WARNA PIKSEL</vt:lpstr>
      <vt:lpstr>DETEKSI WARNA PIKSEL</vt:lpstr>
      <vt:lpstr>DETEKSI WARNA PIKSEL</vt:lpstr>
      <vt:lpstr>DETEKSI WARNA PIKSEL</vt:lpstr>
      <vt:lpstr>REGION GROWING</vt:lpstr>
      <vt:lpstr>REGION GROWING</vt:lpstr>
      <vt:lpstr>PERHITUNGAN LUASAN REGION</vt:lpstr>
      <vt:lpstr>PERHITUNGAN LUASAN REGION</vt:lpstr>
      <vt:lpstr>PowerPoint Presentation</vt:lpstr>
      <vt:lpstr>DIAGRAM ALIR PROSES UTAMA</vt:lpstr>
      <vt:lpstr>DIAGRAM ALIR VERIFIKASI</vt:lpstr>
      <vt:lpstr>EKSTRAKSI FITUR</vt:lpstr>
      <vt:lpstr>PowerPoint Presentation</vt:lpstr>
      <vt:lpstr>EKSTRAKSI FITUR</vt:lpstr>
      <vt:lpstr>EKSTRAKSI FITUR</vt:lpstr>
      <vt:lpstr>SUPPORT VECTOR MACHINES</vt:lpstr>
      <vt:lpstr>MENANDAI REGION</vt:lpstr>
      <vt:lpstr>PowerPoint Presentation</vt:lpstr>
      <vt:lpstr>PowerPoint Presentation</vt:lpstr>
      <vt:lpstr>DATA YANG DIGUNAKAN</vt:lpstr>
      <vt:lpstr>SKENARIO 1</vt:lpstr>
      <vt:lpstr>SKENARIO 1</vt:lpstr>
      <vt:lpstr>SKENARIO 1</vt:lpstr>
      <vt:lpstr>SKENARIO 1</vt:lpstr>
      <vt:lpstr>SKENARIO 1</vt:lpstr>
      <vt:lpstr>SKENARIO 1</vt:lpstr>
      <vt:lpstr>SKENARIO 2</vt:lpstr>
      <vt:lpstr>SKENARIO 2</vt:lpstr>
      <vt:lpstr>SKENARIO 2</vt:lpstr>
      <vt:lpstr>SKENARIO 2</vt:lpstr>
      <vt:lpstr>SKENARIO 2</vt:lpstr>
      <vt:lpstr>SKENARIO 2</vt:lpstr>
      <vt:lpstr>PowerPoint Presentation</vt:lpstr>
      <vt:lpstr>SKENARIO 3</vt:lpstr>
      <vt:lpstr>SKENARIO 3</vt:lpstr>
      <vt:lpstr>SKENARIO 3</vt:lpstr>
      <vt:lpstr>SKENARIO 3</vt:lpstr>
      <vt:lpstr>PowerPoint Presentation</vt:lpstr>
      <vt:lpstr>KESIMPULAN</vt:lpstr>
      <vt:lpstr>KESIMPULAN</vt:lpstr>
      <vt:lpstr>SARAN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hamdiahmadi</dc:creator>
  <cp:lastModifiedBy>hamdiahmadi</cp:lastModifiedBy>
  <cp:revision>72</cp:revision>
  <dcterms:created xsi:type="dcterms:W3CDTF">2016-01-07T16:07:11Z</dcterms:created>
  <dcterms:modified xsi:type="dcterms:W3CDTF">2016-01-07T17:38:01Z</dcterms:modified>
</cp:coreProperties>
</file>